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7" r:id="rId18"/>
    <p:sldId id="271" r:id="rId19"/>
    <p:sldId id="278" r:id="rId20"/>
    <p:sldId id="279" r:id="rId21"/>
    <p:sldId id="272" r:id="rId22"/>
    <p:sldId id="280" r:id="rId23"/>
    <p:sldId id="273" r:id="rId24"/>
    <p:sldId id="274" r:id="rId25"/>
    <p:sldId id="27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D457F-F63B-46B7-BE1E-20A70656EA6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CDEF1C-553A-4DDD-B641-E1D0AEAB48C6}">
      <dgm:prSet/>
      <dgm:spPr/>
      <dgm:t>
        <a:bodyPr/>
        <a:lstStyle/>
        <a:p>
          <a:r>
            <a:rPr lang="pl-PL" dirty="0"/>
            <a:t>Buszmeni</a:t>
          </a:r>
          <a:endParaRPr lang="en-US" dirty="0"/>
        </a:p>
      </dgm:t>
    </dgm:pt>
    <dgm:pt modelId="{0AA74457-9A4B-419D-9553-BF24CC3A3622}" type="parTrans" cxnId="{7C6FDD77-83F5-4C42-A5F0-28CCCADB9CD8}">
      <dgm:prSet/>
      <dgm:spPr/>
      <dgm:t>
        <a:bodyPr/>
        <a:lstStyle/>
        <a:p>
          <a:endParaRPr lang="en-US"/>
        </a:p>
      </dgm:t>
    </dgm:pt>
    <dgm:pt modelId="{FF350790-2E2D-42B3-B90D-1A78C37D7FE8}" type="sibTrans" cxnId="{7C6FDD77-83F5-4C42-A5F0-28CCCADB9CD8}">
      <dgm:prSet/>
      <dgm:spPr/>
      <dgm:t>
        <a:bodyPr/>
        <a:lstStyle/>
        <a:p>
          <a:endParaRPr lang="en-US"/>
        </a:p>
      </dgm:t>
    </dgm:pt>
    <dgm:pt modelId="{2052C5A2-BB09-4DF5-91D6-5F28B6AC2251}">
      <dgm:prSet/>
      <dgm:spPr/>
      <dgm:t>
        <a:bodyPr/>
        <a:lstStyle/>
        <a:p>
          <a:r>
            <a:rPr lang="pl-PL" dirty="0"/>
            <a:t>Himba</a:t>
          </a:r>
          <a:endParaRPr lang="en-US" dirty="0"/>
        </a:p>
      </dgm:t>
    </dgm:pt>
    <dgm:pt modelId="{D586D1C9-F653-421E-B8CA-CDA52293EF10}" type="parTrans" cxnId="{EE9E7270-B089-4251-ABB7-F9A410727368}">
      <dgm:prSet/>
      <dgm:spPr/>
      <dgm:t>
        <a:bodyPr/>
        <a:lstStyle/>
        <a:p>
          <a:endParaRPr lang="en-US"/>
        </a:p>
      </dgm:t>
    </dgm:pt>
    <dgm:pt modelId="{6A144DC5-1974-42DE-AABB-39C7F76E36E9}" type="sibTrans" cxnId="{EE9E7270-B089-4251-ABB7-F9A410727368}">
      <dgm:prSet/>
      <dgm:spPr/>
      <dgm:t>
        <a:bodyPr/>
        <a:lstStyle/>
        <a:p>
          <a:endParaRPr lang="en-US"/>
        </a:p>
      </dgm:t>
    </dgm:pt>
    <dgm:pt modelId="{16005CD6-78E5-4D59-9602-06CBF66A72BA}">
      <dgm:prSet/>
      <dgm:spPr/>
      <dgm:t>
        <a:bodyPr/>
        <a:lstStyle/>
        <a:p>
          <a:r>
            <a:rPr lang="pl-PL" dirty="0"/>
            <a:t>Masajowie</a:t>
          </a:r>
          <a:endParaRPr lang="en-US" dirty="0"/>
        </a:p>
      </dgm:t>
    </dgm:pt>
    <dgm:pt modelId="{A315CE85-7223-41B2-8B31-50F424D0916B}" type="parTrans" cxnId="{7D4A1DF5-2DD5-4816-ABAE-ABC57CAFC9C4}">
      <dgm:prSet/>
      <dgm:spPr/>
      <dgm:t>
        <a:bodyPr/>
        <a:lstStyle/>
        <a:p>
          <a:endParaRPr lang="en-US"/>
        </a:p>
      </dgm:t>
    </dgm:pt>
    <dgm:pt modelId="{A729D206-52E1-4CA4-8BE0-43E0946A54E0}" type="sibTrans" cxnId="{7D4A1DF5-2DD5-4816-ABAE-ABC57CAFC9C4}">
      <dgm:prSet/>
      <dgm:spPr/>
      <dgm:t>
        <a:bodyPr/>
        <a:lstStyle/>
        <a:p>
          <a:endParaRPr lang="en-US"/>
        </a:p>
      </dgm:t>
    </dgm:pt>
    <dgm:pt modelId="{50837967-499C-4E2D-9E1C-3D83CC056D39}">
      <dgm:prSet/>
      <dgm:spPr/>
      <dgm:t>
        <a:bodyPr/>
        <a:lstStyle/>
        <a:p>
          <a:r>
            <a:rPr lang="pl-PL" dirty="0"/>
            <a:t>Mursi</a:t>
          </a:r>
          <a:endParaRPr lang="en-US" dirty="0"/>
        </a:p>
      </dgm:t>
    </dgm:pt>
    <dgm:pt modelId="{6AB002E7-B94E-4F57-8CB1-B305F67357BF}" type="parTrans" cxnId="{3B91C9D4-1128-4D77-A882-BC9F2D0530CF}">
      <dgm:prSet/>
      <dgm:spPr/>
      <dgm:t>
        <a:bodyPr/>
        <a:lstStyle/>
        <a:p>
          <a:endParaRPr lang="en-US"/>
        </a:p>
      </dgm:t>
    </dgm:pt>
    <dgm:pt modelId="{33085FAE-E182-4B18-8E92-57D75B24580D}" type="sibTrans" cxnId="{3B91C9D4-1128-4D77-A882-BC9F2D0530CF}">
      <dgm:prSet/>
      <dgm:spPr/>
      <dgm:t>
        <a:bodyPr/>
        <a:lstStyle/>
        <a:p>
          <a:endParaRPr lang="en-US"/>
        </a:p>
      </dgm:t>
    </dgm:pt>
    <dgm:pt modelId="{9ACBE286-B06E-4DA2-96B0-6DC7DF346817}">
      <dgm:prSet/>
      <dgm:spPr/>
      <dgm:t>
        <a:bodyPr/>
        <a:lstStyle/>
        <a:p>
          <a:r>
            <a:rPr lang="pl-PL" dirty="0"/>
            <a:t>Tuaregowie</a:t>
          </a:r>
          <a:endParaRPr lang="en-US" dirty="0"/>
        </a:p>
      </dgm:t>
    </dgm:pt>
    <dgm:pt modelId="{F1662C9A-76CC-4C03-B071-8BE526DA24BF}" type="parTrans" cxnId="{D662262C-883D-42F0-910F-BE86B88164FA}">
      <dgm:prSet/>
      <dgm:spPr/>
      <dgm:t>
        <a:bodyPr/>
        <a:lstStyle/>
        <a:p>
          <a:endParaRPr lang="en-US"/>
        </a:p>
      </dgm:t>
    </dgm:pt>
    <dgm:pt modelId="{4E4D05A8-6BC1-4014-BB84-2B5F96AD0FF6}" type="sibTrans" cxnId="{D662262C-883D-42F0-910F-BE86B88164FA}">
      <dgm:prSet/>
      <dgm:spPr/>
      <dgm:t>
        <a:bodyPr/>
        <a:lstStyle/>
        <a:p>
          <a:endParaRPr lang="en-US"/>
        </a:p>
      </dgm:t>
    </dgm:pt>
    <dgm:pt modelId="{81A4C3C8-7CB7-4DFE-9F01-41FF77B06479}">
      <dgm:prSet/>
      <dgm:spPr/>
      <dgm:t>
        <a:bodyPr/>
        <a:lstStyle/>
        <a:p>
          <a:r>
            <a:rPr lang="pl-PL" dirty="0"/>
            <a:t>Wodaabe</a:t>
          </a:r>
          <a:endParaRPr lang="en-US" dirty="0"/>
        </a:p>
      </dgm:t>
    </dgm:pt>
    <dgm:pt modelId="{C3AF6F95-9BAB-442D-B45F-0324750DE749}" type="parTrans" cxnId="{4E328283-4024-47B1-BBF8-FCDE6C6CD932}">
      <dgm:prSet/>
      <dgm:spPr/>
      <dgm:t>
        <a:bodyPr/>
        <a:lstStyle/>
        <a:p>
          <a:endParaRPr lang="en-US"/>
        </a:p>
      </dgm:t>
    </dgm:pt>
    <dgm:pt modelId="{E852E79F-E3E3-4582-B97C-7E959E8594E1}" type="sibTrans" cxnId="{4E328283-4024-47B1-BBF8-FCDE6C6CD932}">
      <dgm:prSet/>
      <dgm:spPr/>
      <dgm:t>
        <a:bodyPr/>
        <a:lstStyle/>
        <a:p>
          <a:endParaRPr lang="en-US"/>
        </a:p>
      </dgm:t>
    </dgm:pt>
    <dgm:pt modelId="{CFF39A1E-8D61-432F-A842-4C2C5E87FF5B}">
      <dgm:prSet/>
      <dgm:spPr/>
      <dgm:t>
        <a:bodyPr/>
        <a:lstStyle/>
        <a:p>
          <a:r>
            <a:rPr lang="pl-PL" dirty="0"/>
            <a:t>Zulu</a:t>
          </a:r>
          <a:endParaRPr lang="en-US" dirty="0"/>
        </a:p>
      </dgm:t>
    </dgm:pt>
    <dgm:pt modelId="{B9F610F8-BC21-4E74-9BCB-5749E74212DD}" type="parTrans" cxnId="{1E0DF210-E9E1-46E8-9E44-2A42F96BBAB5}">
      <dgm:prSet/>
      <dgm:spPr/>
      <dgm:t>
        <a:bodyPr/>
        <a:lstStyle/>
        <a:p>
          <a:endParaRPr lang="en-US"/>
        </a:p>
      </dgm:t>
    </dgm:pt>
    <dgm:pt modelId="{FD8D0375-8C2A-452A-8C74-F3638324F7F7}" type="sibTrans" cxnId="{1E0DF210-E9E1-46E8-9E44-2A42F96BBAB5}">
      <dgm:prSet/>
      <dgm:spPr/>
      <dgm:t>
        <a:bodyPr/>
        <a:lstStyle/>
        <a:p>
          <a:endParaRPr lang="en-US"/>
        </a:p>
      </dgm:t>
    </dgm:pt>
    <dgm:pt modelId="{1501EA91-3940-4EF1-B310-0B63C1CCDE2B}" type="pres">
      <dgm:prSet presAssocID="{C90D457F-F63B-46B7-BE1E-20A70656EA69}" presName="diagram" presStyleCnt="0">
        <dgm:presLayoutVars>
          <dgm:dir/>
          <dgm:resizeHandles val="exact"/>
        </dgm:presLayoutVars>
      </dgm:prSet>
      <dgm:spPr/>
    </dgm:pt>
    <dgm:pt modelId="{4C6A01CA-04BC-4D83-A7E5-7C5EC51F63D4}" type="pres">
      <dgm:prSet presAssocID="{90CDEF1C-553A-4DDD-B641-E1D0AEAB48C6}" presName="node" presStyleLbl="node1" presStyleIdx="0" presStyleCnt="7">
        <dgm:presLayoutVars>
          <dgm:bulletEnabled val="1"/>
        </dgm:presLayoutVars>
      </dgm:prSet>
      <dgm:spPr/>
    </dgm:pt>
    <dgm:pt modelId="{38E1B07B-3FF5-48C6-BD84-82633178C56E}" type="pres">
      <dgm:prSet presAssocID="{FF350790-2E2D-42B3-B90D-1A78C37D7FE8}" presName="sibTrans" presStyleCnt="0"/>
      <dgm:spPr/>
    </dgm:pt>
    <dgm:pt modelId="{1C8808CE-57F3-4C5F-9F19-328A21F6602A}" type="pres">
      <dgm:prSet presAssocID="{2052C5A2-BB09-4DF5-91D6-5F28B6AC2251}" presName="node" presStyleLbl="node1" presStyleIdx="1" presStyleCnt="7">
        <dgm:presLayoutVars>
          <dgm:bulletEnabled val="1"/>
        </dgm:presLayoutVars>
      </dgm:prSet>
      <dgm:spPr/>
    </dgm:pt>
    <dgm:pt modelId="{D2EA68C0-62EB-438D-9ECF-C944F0C568EE}" type="pres">
      <dgm:prSet presAssocID="{6A144DC5-1974-42DE-AABB-39C7F76E36E9}" presName="sibTrans" presStyleCnt="0"/>
      <dgm:spPr/>
    </dgm:pt>
    <dgm:pt modelId="{1D9EFE6A-46DC-47F6-A8AD-05BBBF877F73}" type="pres">
      <dgm:prSet presAssocID="{16005CD6-78E5-4D59-9602-06CBF66A72BA}" presName="node" presStyleLbl="node1" presStyleIdx="2" presStyleCnt="7">
        <dgm:presLayoutVars>
          <dgm:bulletEnabled val="1"/>
        </dgm:presLayoutVars>
      </dgm:prSet>
      <dgm:spPr/>
    </dgm:pt>
    <dgm:pt modelId="{7E646DB8-2072-455F-BA2C-A830CC257A43}" type="pres">
      <dgm:prSet presAssocID="{A729D206-52E1-4CA4-8BE0-43E0946A54E0}" presName="sibTrans" presStyleCnt="0"/>
      <dgm:spPr/>
    </dgm:pt>
    <dgm:pt modelId="{85FE37A5-ED19-4642-A0B2-4B1FA2F8CFA8}" type="pres">
      <dgm:prSet presAssocID="{50837967-499C-4E2D-9E1C-3D83CC056D39}" presName="node" presStyleLbl="node1" presStyleIdx="3" presStyleCnt="7">
        <dgm:presLayoutVars>
          <dgm:bulletEnabled val="1"/>
        </dgm:presLayoutVars>
      </dgm:prSet>
      <dgm:spPr/>
    </dgm:pt>
    <dgm:pt modelId="{BBB08247-473C-4C3C-9126-C2D31B494711}" type="pres">
      <dgm:prSet presAssocID="{33085FAE-E182-4B18-8E92-57D75B24580D}" presName="sibTrans" presStyleCnt="0"/>
      <dgm:spPr/>
    </dgm:pt>
    <dgm:pt modelId="{0177DE6B-E7FB-484B-9291-9981E9A3A013}" type="pres">
      <dgm:prSet presAssocID="{9ACBE286-B06E-4DA2-96B0-6DC7DF346817}" presName="node" presStyleLbl="node1" presStyleIdx="4" presStyleCnt="7">
        <dgm:presLayoutVars>
          <dgm:bulletEnabled val="1"/>
        </dgm:presLayoutVars>
      </dgm:prSet>
      <dgm:spPr/>
    </dgm:pt>
    <dgm:pt modelId="{3894274B-CC2C-43DF-80F8-C017DFA07513}" type="pres">
      <dgm:prSet presAssocID="{4E4D05A8-6BC1-4014-BB84-2B5F96AD0FF6}" presName="sibTrans" presStyleCnt="0"/>
      <dgm:spPr/>
    </dgm:pt>
    <dgm:pt modelId="{6804134C-4394-4639-8896-B16E11CD69B9}" type="pres">
      <dgm:prSet presAssocID="{81A4C3C8-7CB7-4DFE-9F01-41FF77B06479}" presName="node" presStyleLbl="node1" presStyleIdx="5" presStyleCnt="7">
        <dgm:presLayoutVars>
          <dgm:bulletEnabled val="1"/>
        </dgm:presLayoutVars>
      </dgm:prSet>
      <dgm:spPr/>
    </dgm:pt>
    <dgm:pt modelId="{89584C59-0FAE-4A2D-8CED-921215BF9644}" type="pres">
      <dgm:prSet presAssocID="{E852E79F-E3E3-4582-B97C-7E959E8594E1}" presName="sibTrans" presStyleCnt="0"/>
      <dgm:spPr/>
    </dgm:pt>
    <dgm:pt modelId="{753EDD86-DB78-4361-A226-4DCC8436AE4B}" type="pres">
      <dgm:prSet presAssocID="{CFF39A1E-8D61-432F-A842-4C2C5E87FF5B}" presName="node" presStyleLbl="node1" presStyleIdx="6" presStyleCnt="7">
        <dgm:presLayoutVars>
          <dgm:bulletEnabled val="1"/>
        </dgm:presLayoutVars>
      </dgm:prSet>
      <dgm:spPr/>
    </dgm:pt>
  </dgm:ptLst>
  <dgm:cxnLst>
    <dgm:cxn modelId="{1E0DF210-E9E1-46E8-9E44-2A42F96BBAB5}" srcId="{C90D457F-F63B-46B7-BE1E-20A70656EA69}" destId="{CFF39A1E-8D61-432F-A842-4C2C5E87FF5B}" srcOrd="6" destOrd="0" parTransId="{B9F610F8-BC21-4E74-9BCB-5749E74212DD}" sibTransId="{FD8D0375-8C2A-452A-8C74-F3638324F7F7}"/>
    <dgm:cxn modelId="{89C35C22-FC2F-4850-8B6F-534399A1D266}" type="presOf" srcId="{81A4C3C8-7CB7-4DFE-9F01-41FF77B06479}" destId="{6804134C-4394-4639-8896-B16E11CD69B9}" srcOrd="0" destOrd="0" presId="urn:microsoft.com/office/officeart/2005/8/layout/default"/>
    <dgm:cxn modelId="{AB9E722A-A91F-4F54-8A3C-355314DFACB8}" type="presOf" srcId="{CFF39A1E-8D61-432F-A842-4C2C5E87FF5B}" destId="{753EDD86-DB78-4361-A226-4DCC8436AE4B}" srcOrd="0" destOrd="0" presId="urn:microsoft.com/office/officeart/2005/8/layout/default"/>
    <dgm:cxn modelId="{D662262C-883D-42F0-910F-BE86B88164FA}" srcId="{C90D457F-F63B-46B7-BE1E-20A70656EA69}" destId="{9ACBE286-B06E-4DA2-96B0-6DC7DF346817}" srcOrd="4" destOrd="0" parTransId="{F1662C9A-76CC-4C03-B071-8BE526DA24BF}" sibTransId="{4E4D05A8-6BC1-4014-BB84-2B5F96AD0FF6}"/>
    <dgm:cxn modelId="{EE9E7270-B089-4251-ABB7-F9A410727368}" srcId="{C90D457F-F63B-46B7-BE1E-20A70656EA69}" destId="{2052C5A2-BB09-4DF5-91D6-5F28B6AC2251}" srcOrd="1" destOrd="0" parTransId="{D586D1C9-F653-421E-B8CA-CDA52293EF10}" sibTransId="{6A144DC5-1974-42DE-AABB-39C7F76E36E9}"/>
    <dgm:cxn modelId="{7C6FDD77-83F5-4C42-A5F0-28CCCADB9CD8}" srcId="{C90D457F-F63B-46B7-BE1E-20A70656EA69}" destId="{90CDEF1C-553A-4DDD-B641-E1D0AEAB48C6}" srcOrd="0" destOrd="0" parTransId="{0AA74457-9A4B-419D-9553-BF24CC3A3622}" sibTransId="{FF350790-2E2D-42B3-B90D-1A78C37D7FE8}"/>
    <dgm:cxn modelId="{3A53565A-8BAD-4433-A094-F3921FA44464}" type="presOf" srcId="{16005CD6-78E5-4D59-9602-06CBF66A72BA}" destId="{1D9EFE6A-46DC-47F6-A8AD-05BBBF877F73}" srcOrd="0" destOrd="0" presId="urn:microsoft.com/office/officeart/2005/8/layout/default"/>
    <dgm:cxn modelId="{4E328283-4024-47B1-BBF8-FCDE6C6CD932}" srcId="{C90D457F-F63B-46B7-BE1E-20A70656EA69}" destId="{81A4C3C8-7CB7-4DFE-9F01-41FF77B06479}" srcOrd="5" destOrd="0" parTransId="{C3AF6F95-9BAB-442D-B45F-0324750DE749}" sibTransId="{E852E79F-E3E3-4582-B97C-7E959E8594E1}"/>
    <dgm:cxn modelId="{FBC4AEB6-A3CD-42F4-B160-DCB45EE96500}" type="presOf" srcId="{C90D457F-F63B-46B7-BE1E-20A70656EA69}" destId="{1501EA91-3940-4EF1-B310-0B63C1CCDE2B}" srcOrd="0" destOrd="0" presId="urn:microsoft.com/office/officeart/2005/8/layout/default"/>
    <dgm:cxn modelId="{3B91C9D4-1128-4D77-A882-BC9F2D0530CF}" srcId="{C90D457F-F63B-46B7-BE1E-20A70656EA69}" destId="{50837967-499C-4E2D-9E1C-3D83CC056D39}" srcOrd="3" destOrd="0" parTransId="{6AB002E7-B94E-4F57-8CB1-B305F67357BF}" sibTransId="{33085FAE-E182-4B18-8E92-57D75B24580D}"/>
    <dgm:cxn modelId="{4BBAAAEA-25DC-4332-B250-5065369670F2}" type="presOf" srcId="{2052C5A2-BB09-4DF5-91D6-5F28B6AC2251}" destId="{1C8808CE-57F3-4C5F-9F19-328A21F6602A}" srcOrd="0" destOrd="0" presId="urn:microsoft.com/office/officeart/2005/8/layout/default"/>
    <dgm:cxn modelId="{1870D8EA-FAAB-4FB2-83FE-693C0C71A0FA}" type="presOf" srcId="{50837967-499C-4E2D-9E1C-3D83CC056D39}" destId="{85FE37A5-ED19-4642-A0B2-4B1FA2F8CFA8}" srcOrd="0" destOrd="0" presId="urn:microsoft.com/office/officeart/2005/8/layout/default"/>
    <dgm:cxn modelId="{0AA45AF3-79C1-414C-92FC-F61F72AF7059}" type="presOf" srcId="{90CDEF1C-553A-4DDD-B641-E1D0AEAB48C6}" destId="{4C6A01CA-04BC-4D83-A7E5-7C5EC51F63D4}" srcOrd="0" destOrd="0" presId="urn:microsoft.com/office/officeart/2005/8/layout/default"/>
    <dgm:cxn modelId="{7D4A1DF5-2DD5-4816-ABAE-ABC57CAFC9C4}" srcId="{C90D457F-F63B-46B7-BE1E-20A70656EA69}" destId="{16005CD6-78E5-4D59-9602-06CBF66A72BA}" srcOrd="2" destOrd="0" parTransId="{A315CE85-7223-41B2-8B31-50F424D0916B}" sibTransId="{A729D206-52E1-4CA4-8BE0-43E0946A54E0}"/>
    <dgm:cxn modelId="{972FA4F7-2280-41A3-8162-E03D52C174B0}" type="presOf" srcId="{9ACBE286-B06E-4DA2-96B0-6DC7DF346817}" destId="{0177DE6B-E7FB-484B-9291-9981E9A3A013}" srcOrd="0" destOrd="0" presId="urn:microsoft.com/office/officeart/2005/8/layout/default"/>
    <dgm:cxn modelId="{BD1E22F7-19C0-4E24-979D-F29FEA7F99CE}" type="presParOf" srcId="{1501EA91-3940-4EF1-B310-0B63C1CCDE2B}" destId="{4C6A01CA-04BC-4D83-A7E5-7C5EC51F63D4}" srcOrd="0" destOrd="0" presId="urn:microsoft.com/office/officeart/2005/8/layout/default"/>
    <dgm:cxn modelId="{74711DDC-9919-44A6-BBBF-EB22CEF64C1A}" type="presParOf" srcId="{1501EA91-3940-4EF1-B310-0B63C1CCDE2B}" destId="{38E1B07B-3FF5-48C6-BD84-82633178C56E}" srcOrd="1" destOrd="0" presId="urn:microsoft.com/office/officeart/2005/8/layout/default"/>
    <dgm:cxn modelId="{678E10BF-110D-4B3C-8441-29BC84BF114E}" type="presParOf" srcId="{1501EA91-3940-4EF1-B310-0B63C1CCDE2B}" destId="{1C8808CE-57F3-4C5F-9F19-328A21F6602A}" srcOrd="2" destOrd="0" presId="urn:microsoft.com/office/officeart/2005/8/layout/default"/>
    <dgm:cxn modelId="{C1EBF136-102B-41C5-9982-D013F4669DA9}" type="presParOf" srcId="{1501EA91-3940-4EF1-B310-0B63C1CCDE2B}" destId="{D2EA68C0-62EB-438D-9ECF-C944F0C568EE}" srcOrd="3" destOrd="0" presId="urn:microsoft.com/office/officeart/2005/8/layout/default"/>
    <dgm:cxn modelId="{2AFDA57A-4D4B-4164-AAE7-EB2F5D498FC5}" type="presParOf" srcId="{1501EA91-3940-4EF1-B310-0B63C1CCDE2B}" destId="{1D9EFE6A-46DC-47F6-A8AD-05BBBF877F73}" srcOrd="4" destOrd="0" presId="urn:microsoft.com/office/officeart/2005/8/layout/default"/>
    <dgm:cxn modelId="{A9A43C1C-EBC5-4B72-BA78-E8C65EA2C7A3}" type="presParOf" srcId="{1501EA91-3940-4EF1-B310-0B63C1CCDE2B}" destId="{7E646DB8-2072-455F-BA2C-A830CC257A43}" srcOrd="5" destOrd="0" presId="urn:microsoft.com/office/officeart/2005/8/layout/default"/>
    <dgm:cxn modelId="{992C7A3A-56F9-45D6-82B0-B7A285618AAB}" type="presParOf" srcId="{1501EA91-3940-4EF1-B310-0B63C1CCDE2B}" destId="{85FE37A5-ED19-4642-A0B2-4B1FA2F8CFA8}" srcOrd="6" destOrd="0" presId="urn:microsoft.com/office/officeart/2005/8/layout/default"/>
    <dgm:cxn modelId="{533EAB25-7A88-4B67-A480-8E0445CCAD8A}" type="presParOf" srcId="{1501EA91-3940-4EF1-B310-0B63C1CCDE2B}" destId="{BBB08247-473C-4C3C-9126-C2D31B494711}" srcOrd="7" destOrd="0" presId="urn:microsoft.com/office/officeart/2005/8/layout/default"/>
    <dgm:cxn modelId="{9509477F-ABF1-48EE-9915-F8A63DDC6AFA}" type="presParOf" srcId="{1501EA91-3940-4EF1-B310-0B63C1CCDE2B}" destId="{0177DE6B-E7FB-484B-9291-9981E9A3A013}" srcOrd="8" destOrd="0" presId="urn:microsoft.com/office/officeart/2005/8/layout/default"/>
    <dgm:cxn modelId="{6F6EBF5B-172A-499E-858A-F66C3DD9432A}" type="presParOf" srcId="{1501EA91-3940-4EF1-B310-0B63C1CCDE2B}" destId="{3894274B-CC2C-43DF-80F8-C017DFA07513}" srcOrd="9" destOrd="0" presId="urn:microsoft.com/office/officeart/2005/8/layout/default"/>
    <dgm:cxn modelId="{3BB6CA56-FBB3-4B5F-A4A0-78CA0AFDCC6C}" type="presParOf" srcId="{1501EA91-3940-4EF1-B310-0B63C1CCDE2B}" destId="{6804134C-4394-4639-8896-B16E11CD69B9}" srcOrd="10" destOrd="0" presId="urn:microsoft.com/office/officeart/2005/8/layout/default"/>
    <dgm:cxn modelId="{CD3321E3-F822-496D-89D2-6AE129ABA65D}" type="presParOf" srcId="{1501EA91-3940-4EF1-B310-0B63C1CCDE2B}" destId="{89584C59-0FAE-4A2D-8CED-921215BF9644}" srcOrd="11" destOrd="0" presId="urn:microsoft.com/office/officeart/2005/8/layout/default"/>
    <dgm:cxn modelId="{D89FEEA5-594E-4724-90C3-B3312FC8AE17}" type="presParOf" srcId="{1501EA91-3940-4EF1-B310-0B63C1CCDE2B}" destId="{753EDD86-DB78-4361-A226-4DCC8436AE4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A01CA-04BC-4D83-A7E5-7C5EC51F63D4}">
      <dsp:nvSpPr>
        <dsp:cNvPr id="0" name=""/>
        <dsp:cNvSpPr/>
      </dsp:nvSpPr>
      <dsp:spPr>
        <a:xfrm>
          <a:off x="2946" y="373475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Buszmeni</a:t>
          </a:r>
          <a:endParaRPr lang="en-US" sz="3400" kern="1200" dirty="0"/>
        </a:p>
      </dsp:txBody>
      <dsp:txXfrm>
        <a:off x="2946" y="373475"/>
        <a:ext cx="2337792" cy="1402675"/>
      </dsp:txXfrm>
    </dsp:sp>
    <dsp:sp modelId="{1C8808CE-57F3-4C5F-9F19-328A21F6602A}">
      <dsp:nvSpPr>
        <dsp:cNvPr id="0" name=""/>
        <dsp:cNvSpPr/>
      </dsp:nvSpPr>
      <dsp:spPr>
        <a:xfrm>
          <a:off x="2574518" y="373475"/>
          <a:ext cx="2337792" cy="1402675"/>
        </a:xfrm>
        <a:prstGeom prst="rect">
          <a:avLst/>
        </a:prstGeom>
        <a:solidFill>
          <a:schemeClr val="accent2">
            <a:hueOff val="6506"/>
            <a:satOff val="-4479"/>
            <a:lumOff val="-11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Himba</a:t>
          </a:r>
          <a:endParaRPr lang="en-US" sz="3400" kern="1200" dirty="0"/>
        </a:p>
      </dsp:txBody>
      <dsp:txXfrm>
        <a:off x="2574518" y="373475"/>
        <a:ext cx="2337792" cy="1402675"/>
      </dsp:txXfrm>
    </dsp:sp>
    <dsp:sp modelId="{1D9EFE6A-46DC-47F6-A8AD-05BBBF877F73}">
      <dsp:nvSpPr>
        <dsp:cNvPr id="0" name=""/>
        <dsp:cNvSpPr/>
      </dsp:nvSpPr>
      <dsp:spPr>
        <a:xfrm>
          <a:off x="5146089" y="373475"/>
          <a:ext cx="2337792" cy="1402675"/>
        </a:xfrm>
        <a:prstGeom prst="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Masajowie</a:t>
          </a:r>
          <a:endParaRPr lang="en-US" sz="3400" kern="1200" dirty="0"/>
        </a:p>
      </dsp:txBody>
      <dsp:txXfrm>
        <a:off x="5146089" y="373475"/>
        <a:ext cx="2337792" cy="1402675"/>
      </dsp:txXfrm>
    </dsp:sp>
    <dsp:sp modelId="{85FE37A5-ED19-4642-A0B2-4B1FA2F8CFA8}">
      <dsp:nvSpPr>
        <dsp:cNvPr id="0" name=""/>
        <dsp:cNvSpPr/>
      </dsp:nvSpPr>
      <dsp:spPr>
        <a:xfrm>
          <a:off x="7717661" y="373475"/>
          <a:ext cx="2337792" cy="1402675"/>
        </a:xfrm>
        <a:prstGeom prst="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Mursi</a:t>
          </a:r>
          <a:endParaRPr lang="en-US" sz="3400" kern="1200" dirty="0"/>
        </a:p>
      </dsp:txBody>
      <dsp:txXfrm>
        <a:off x="7717661" y="373475"/>
        <a:ext cx="2337792" cy="1402675"/>
      </dsp:txXfrm>
    </dsp:sp>
    <dsp:sp modelId="{0177DE6B-E7FB-484B-9291-9981E9A3A013}">
      <dsp:nvSpPr>
        <dsp:cNvPr id="0" name=""/>
        <dsp:cNvSpPr/>
      </dsp:nvSpPr>
      <dsp:spPr>
        <a:xfrm>
          <a:off x="1288732" y="2009929"/>
          <a:ext cx="2337792" cy="1402675"/>
        </a:xfrm>
        <a:prstGeom prst="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Tuaregowie</a:t>
          </a:r>
          <a:endParaRPr lang="en-US" sz="3400" kern="1200" dirty="0"/>
        </a:p>
      </dsp:txBody>
      <dsp:txXfrm>
        <a:off x="1288732" y="2009929"/>
        <a:ext cx="2337792" cy="1402675"/>
      </dsp:txXfrm>
    </dsp:sp>
    <dsp:sp modelId="{6804134C-4394-4639-8896-B16E11CD69B9}">
      <dsp:nvSpPr>
        <dsp:cNvPr id="0" name=""/>
        <dsp:cNvSpPr/>
      </dsp:nvSpPr>
      <dsp:spPr>
        <a:xfrm>
          <a:off x="3860303" y="2009929"/>
          <a:ext cx="2337792" cy="1402675"/>
        </a:xfrm>
        <a:prstGeom prst="rect">
          <a:avLst/>
        </a:prstGeom>
        <a:solidFill>
          <a:schemeClr val="accent2">
            <a:hueOff val="32532"/>
            <a:satOff val="-22397"/>
            <a:lumOff val="-5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Wodaabe</a:t>
          </a:r>
          <a:endParaRPr lang="en-US" sz="3400" kern="1200" dirty="0"/>
        </a:p>
      </dsp:txBody>
      <dsp:txXfrm>
        <a:off x="3860303" y="2009929"/>
        <a:ext cx="2337792" cy="1402675"/>
      </dsp:txXfrm>
    </dsp:sp>
    <dsp:sp modelId="{753EDD86-DB78-4361-A226-4DCC8436AE4B}">
      <dsp:nvSpPr>
        <dsp:cNvPr id="0" name=""/>
        <dsp:cNvSpPr/>
      </dsp:nvSpPr>
      <dsp:spPr>
        <a:xfrm>
          <a:off x="6431875" y="2009929"/>
          <a:ext cx="2337792" cy="1402675"/>
        </a:xfrm>
        <a:prstGeom prst="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Zulu</a:t>
          </a:r>
          <a:endParaRPr lang="en-US" sz="3400" kern="1200" dirty="0"/>
        </a:p>
      </dsp:txBody>
      <dsp:txXfrm>
        <a:off x="6431875" y="2009929"/>
        <a:ext cx="2337792" cy="14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02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6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2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5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9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2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2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2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EC743F4-8769-40B4-85DF-6CB8DE9F66AA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7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EC743F4-8769-40B4-85DF-6CB8DE9F66AA}" type="datetimeFigureOut">
              <a:rPr lang="en-US" smtClean="0"/>
              <a:pPr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10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A5FE1-671F-4258-46A7-7360334D7E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43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734F151-E395-7921-6E2E-19BFB28F9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Najciekawsze plemiona Afryki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1FE2E3F-9609-0C40-EDE8-83EFA08F0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Mikołaj Lamparski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0509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5F901BE-B53D-E100-FFC7-3C744706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pl-PL"/>
              <a:t> Buszmeni (Sanowie)</a:t>
            </a:r>
          </a:p>
        </p:txBody>
      </p:sp>
      <p:pic>
        <p:nvPicPr>
          <p:cNvPr id="5" name="Symbol zastępczy zawartości 4" descr="Obraz zawierający na wolnym powietrzu, osoba, fala&#10;&#10;Opis wygenerowany automatycznie">
            <a:extLst>
              <a:ext uri="{FF2B5EF4-FFF2-40B4-BE49-F238E27FC236}">
                <a16:creationId xmlns:a16="http://schemas.microsoft.com/office/drawing/2014/main" id="{305202E6-67ED-25ED-2393-358DA20D4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r="22562"/>
          <a:stretch/>
        </p:blipFill>
        <p:spPr>
          <a:xfrm>
            <a:off x="643192" y="676995"/>
            <a:ext cx="5451627" cy="518396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C7D990-AB6A-F255-FCC6-08BB9820F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/>
              <a:t>Najstarsza grupa ludów Afryki nieposiadająca przywódcy. Przestrzegają wiary w jednego Boga oddając hołd zmarłym. Taniec ma na celu uzdrowienie. Buszmeni czczą również księżyc.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198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A423C7D-B139-7A89-425B-8039CB05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pl-PL" sz="3400"/>
              <a:t>Himba – ród najpiękniejszych kobiet świata.</a:t>
            </a:r>
          </a:p>
        </p:txBody>
      </p:sp>
      <p:pic>
        <p:nvPicPr>
          <p:cNvPr id="5" name="Symbol zastępczy zawartości 4" descr="Obraz zawierający na wolnym powietrzu, nosić&#10;&#10;Opis wygenerowany automatycznie">
            <a:extLst>
              <a:ext uri="{FF2B5EF4-FFF2-40B4-BE49-F238E27FC236}">
                <a16:creationId xmlns:a16="http://schemas.microsoft.com/office/drawing/2014/main" id="{7F85DC39-651B-379A-DF0B-AC36A62443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1" b="1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EE6AC937-4620-6801-8BFA-1142CB899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300"/>
              <a:t>Plemię charakteryzujące się skórą o lekko czerwonym kolorze. Jej zabarwienie jest mieszanką czterech składników: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300"/>
              <a:t>Ceglasto-czerwona orcha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300"/>
              <a:t>Popiół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300"/>
              <a:t>Tłuszcz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300"/>
              <a:t>Ekstrakt dzikich roślin.</a:t>
            </a:r>
          </a:p>
          <a:p>
            <a:pPr marL="0" indent="0">
              <a:buNone/>
            </a:pPr>
            <a:r>
              <a:rPr lang="pl-PL" sz="1300"/>
              <a:t>Odcień skóry jest znakiem rozpoznawczym plemienia. Służy ochronie przed pasożytami, insektami oraz promieniami słońca.</a:t>
            </a:r>
          </a:p>
          <a:p>
            <a:pPr marL="0" indent="0">
              <a:buNone/>
            </a:pPr>
            <a:r>
              <a:rPr lang="pl-PL" sz="1300"/>
              <a:t>Kobiety z plemienia Himba uważane są </a:t>
            </a:r>
            <a:r>
              <a:rPr lang="pl-PL" sz="1300" b="1"/>
              <a:t>najpiękniejszymi kobietami na Ziemi.</a:t>
            </a:r>
          </a:p>
          <a:p>
            <a:pPr marL="0" indent="0">
              <a:buNone/>
            </a:pPr>
            <a:r>
              <a:rPr lang="pl-PL" sz="1300"/>
              <a:t>Lud ten zamieszkuje północno-wschodnią Namibię</a:t>
            </a:r>
            <a:endParaRPr lang="en-US" sz="13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00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5BEE80-68A5-F582-55C5-5595438A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369" y="536575"/>
            <a:ext cx="4078800" cy="1453003"/>
          </a:xfrm>
        </p:spPr>
        <p:txBody>
          <a:bodyPr wrap="square" anchor="b">
            <a:normAutofit/>
          </a:bodyPr>
          <a:lstStyle/>
          <a:p>
            <a:pPr algn="ctr"/>
            <a:r>
              <a:rPr lang="pl-PL" dirty="0"/>
              <a:t>Czym jest orcha?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651448-64F7-FADC-401A-8F56D2DF6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369" y="2877018"/>
            <a:ext cx="4078800" cy="2901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Orcha – mieszanka skał i ołowiu bogata w żelazo. Powstaje w procesie wietrzenia. Wykorzystywana jako naturalny pigment.</a:t>
            </a:r>
            <a:endParaRPr lang="en-US" dirty="0"/>
          </a:p>
        </p:txBody>
      </p:sp>
      <p:pic>
        <p:nvPicPr>
          <p:cNvPr id="5" name="Symbol zastępczy zawartości 4" descr="Obraz zawierający cegła, materiał budowlany&#10;&#10;Opis wygenerowany automatycznie">
            <a:extLst>
              <a:ext uri="{FF2B5EF4-FFF2-40B4-BE49-F238E27FC236}">
                <a16:creationId xmlns:a16="http://schemas.microsoft.com/office/drawing/2014/main" id="{241DE14C-4E25-AE49-7967-A4FBE72FC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r="2029" b="-1"/>
          <a:stretch/>
        </p:blipFill>
        <p:spPr>
          <a:xfrm>
            <a:off x="540000" y="828630"/>
            <a:ext cx="4999885" cy="519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2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1203F7-7620-2FC1-75D5-2EABF74F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pl-PL" sz="4100"/>
              <a:t>Masajowie – Lud pół-koczowniczy</a:t>
            </a:r>
          </a:p>
        </p:txBody>
      </p:sp>
      <p:pic>
        <p:nvPicPr>
          <p:cNvPr id="5" name="Symbol zastępczy zawartości 4" descr="Obraz zawierający drzewo, osoba, na wolnym powietrzu, tancerz&#10;&#10;Opis wygenerowany automatycznie">
            <a:extLst>
              <a:ext uri="{FF2B5EF4-FFF2-40B4-BE49-F238E27FC236}">
                <a16:creationId xmlns:a16="http://schemas.microsoft.com/office/drawing/2014/main" id="{3A78B49A-F20E-C6EC-6ACE-B4C73808AC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r="2" b="2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22" name="Straight Connector 1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C09625-F835-8D1B-F2EB-3D01809D0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/>
              <a:t>Plemię o wyjątkowej kulturze i plemiennych strojach zamieszkujące Kenię. Prowadzi pół-koczowniczy tryb życia. Lud ten zachował swoje odwieczne zwyczaje. W plemieniu tym panuje patriarchat.</a:t>
            </a:r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133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11DBA6-6055-AF82-547F-C3B3C80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l-PL" sz="3600">
                <a:solidFill>
                  <a:srgbClr val="FFFFFF"/>
                </a:solidFill>
              </a:rPr>
              <a:t>Mursi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8F0765FB-CF17-A8BC-155B-62BF1B742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500">
                <a:solidFill>
                  <a:srgbClr val="FFFFFF"/>
                </a:solidFill>
              </a:rPr>
              <a:t>Lud zamieszkujący tereny Doliny Omo w południowej Etiopii. Charakterystyczną cechą plemienia są krążki umieszczane w dolnej wardze. Umieszcza się je u każdej dziewczynki wchodzącej w wiek dojrzewania. Krążki stopniowo wymienia się na większe. Potrafią osiągnąć aż 35cm średnicy. Kobieta z krążkiem w wardze uchodzi za niezwykle atrakcyjną.</a:t>
            </a: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C1E19B0C-DDDA-1260-E725-7C7BBEFC8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17" y="1449059"/>
            <a:ext cx="6798082" cy="395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7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na wolnym powietrzu, osoba, śnieg&#10;&#10;Opis wygenerowany automatycznie">
            <a:extLst>
              <a:ext uri="{FF2B5EF4-FFF2-40B4-BE49-F238E27FC236}">
                <a16:creationId xmlns:a16="http://schemas.microsoft.com/office/drawing/2014/main" id="{3C59E1E3-7C1E-0753-64FF-6F68714C9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7179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4C359F3-25B2-4E2B-8713-5583EAF4C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5EA7EF-ABC4-9FE1-4B86-0FD8EE89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206" y="516835"/>
            <a:ext cx="6339840" cy="1666501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Tuaregowie – </a:t>
            </a:r>
            <a:r>
              <a:rPr lang="pl-PL" sz="4000" b="1">
                <a:solidFill>
                  <a:srgbClr val="FFFFFF"/>
                </a:solidFill>
              </a:rPr>
              <a:t>Błękitni ludzie pustyni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26EB53-A064-438C-B0CD-AC150363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A5D6ED-E3B7-2458-E8D3-2454D615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206" y="2236304"/>
            <a:ext cx="6339840" cy="3652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>
                <a:solidFill>
                  <a:srgbClr val="FFFFFF"/>
                </a:solidFill>
              </a:rPr>
              <a:t>Plemię zamieszkujące obszary Sahary prowadzące koczowniczy tryb życia w którym władzę sprawują kobiety.</a:t>
            </a:r>
          </a:p>
          <a:p>
            <a:pPr marL="0" indent="0">
              <a:buNone/>
            </a:pPr>
            <a:r>
              <a:rPr lang="pl-PL" sz="1800">
                <a:solidFill>
                  <a:srgbClr val="FFFFFF"/>
                </a:solidFill>
              </a:rPr>
              <a:t>Męska część plemienia Tuaregów chodzi z zasłonięto twarzą. Ma to na celu ochronę przed złymi siłami mogącymi dostać się do ust.</a:t>
            </a: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6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376445-9D73-70E4-050B-1672D692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l-PL" sz="3600">
                <a:solidFill>
                  <a:srgbClr val="FFFFFF"/>
                </a:solidFill>
              </a:rPr>
              <a:t>Wodaabe – Wędrowny lud Afryki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347CF5-EB30-DD9C-2CFC-CB3DBB5D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500">
                <a:solidFill>
                  <a:srgbClr val="FFFFFF"/>
                </a:solidFill>
              </a:rPr>
              <a:t>Plemię pochodzące z epoki kamienia prowadzące koczowniczy tryb życia. Wyróżnia je ciekawe podejścia do tematu urody i pielęgnacji ciała. Mężczyźni noszą strojne ubiory i skomplikowane makijaże, aby w porze deszczowej stanąć do konkursu piękności rywalizując o miano najpiękniejszego. Członkowie plemienia Wodaabe posługują się językiem Fullbe.</a:t>
            </a:r>
            <a:endParaRPr lang="en-US" sz="1500">
              <a:solidFill>
                <a:srgbClr val="FFFFFF"/>
              </a:solidFill>
            </a:endParaRPr>
          </a:p>
        </p:txBody>
      </p:sp>
      <p:pic>
        <p:nvPicPr>
          <p:cNvPr id="5" name="Symbol zastępczy zawartości 4" descr="Obraz zawierający na wolnym powietrzu&#10;&#10;Opis wygenerowany automatycznie">
            <a:extLst>
              <a:ext uri="{FF2B5EF4-FFF2-40B4-BE49-F238E27FC236}">
                <a16:creationId xmlns:a16="http://schemas.microsoft.com/office/drawing/2014/main" id="{93F438BC-DD7B-18CA-44B6-E11B7CA342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20174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5401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5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608BA7C-955E-06DF-BAFB-685319DA8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pl-PL" sz="3400"/>
              <a:t>Woobade – pogarda ludów Afryki</a:t>
            </a:r>
          </a:p>
        </p:txBody>
      </p:sp>
      <p:pic>
        <p:nvPicPr>
          <p:cNvPr id="5" name="Symbol zastępczy zawartości 4" descr="Obraz zawierający niebo, na wolnym powietrzu, trawa, ssak&#10;&#10;Opis wygenerowany automatycznie">
            <a:extLst>
              <a:ext uri="{FF2B5EF4-FFF2-40B4-BE49-F238E27FC236}">
                <a16:creationId xmlns:a16="http://schemas.microsoft.com/office/drawing/2014/main" id="{BFA49B29-FA22-A771-1F14-A3208F3A59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r="7532" b="-1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75" name="Straight Connector 67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0486E6C2-5C5D-03B0-026B-C75AB1BD7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Sąsiednie ludy Afryki nazywają plemię  </a:t>
            </a:r>
            <a:r>
              <a:rPr lang="pl-PL" dirty="0" err="1"/>
              <a:t>Wobaade</a:t>
            </a:r>
            <a:r>
              <a:rPr lang="pl-PL" dirty="0"/>
              <a:t> </a:t>
            </a:r>
            <a:r>
              <a:rPr lang="pl-PL" b="1" dirty="0"/>
              <a:t>„</a:t>
            </a:r>
            <a:r>
              <a:rPr lang="pl-PL" b="1" dirty="0" err="1"/>
              <a:t>Borono</a:t>
            </a:r>
            <a:r>
              <a:rPr lang="pl-PL" b="1" dirty="0"/>
              <a:t>” </a:t>
            </a:r>
            <a:r>
              <a:rPr lang="pl-PL" dirty="0"/>
              <a:t>– oznacza to </a:t>
            </a:r>
            <a:r>
              <a:rPr lang="pl-PL" b="1" dirty="0"/>
              <a:t>„Ci, którzy się nie myją i żyją w buszu”. </a:t>
            </a:r>
            <a:r>
              <a:rPr lang="pl-PL" dirty="0"/>
              <a:t>Określa się ich mianem </a:t>
            </a:r>
            <a:r>
              <a:rPr lang="pl-PL" b="1" dirty="0"/>
              <a:t>„Brudni pasterze”. </a:t>
            </a:r>
            <a:r>
              <a:rPr lang="pl-PL" dirty="0"/>
              <a:t>Sami siebie zaś nazywają </a:t>
            </a:r>
            <a:r>
              <a:rPr lang="pl-PL" b="1" dirty="0"/>
              <a:t>„Tabu czystości”</a:t>
            </a:r>
            <a:r>
              <a:rPr lang="pl-PL" dirty="0"/>
              <a:t> co w języku </a:t>
            </a:r>
            <a:r>
              <a:rPr lang="pl-PL" dirty="0" err="1"/>
              <a:t>Fullbe</a:t>
            </a:r>
            <a:r>
              <a:rPr lang="pl-PL" dirty="0"/>
              <a:t> oznacza - </a:t>
            </a:r>
            <a:r>
              <a:rPr lang="pl-PL" b="1" dirty="0" err="1"/>
              <a:t>Wobaade</a:t>
            </a:r>
            <a:r>
              <a:rPr lang="pl-PL" b="1" dirty="0"/>
              <a:t> </a:t>
            </a:r>
            <a:endParaRPr lang="en-US" b="1" dirty="0"/>
          </a:p>
        </p:txBody>
      </p:sp>
      <p:sp>
        <p:nvSpPr>
          <p:cNvPr id="76" name="Rectangle 69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1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63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7D0145-5F52-EA3E-B383-9C9E4F6F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l-PL" sz="3600">
                <a:solidFill>
                  <a:srgbClr val="FFFFFF"/>
                </a:solidFill>
              </a:rPr>
              <a:t>Zulu – Lud niebios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20D36B9B-0EEE-1AC2-5BE3-12AFBFCB7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500">
                <a:solidFill>
                  <a:srgbClr val="FFFFFF"/>
                </a:solidFill>
              </a:rPr>
              <a:t>Największa grupa etniczna zamieszkująca południową Afrykę. Spory między mężczyznami w plemieniu są rozwiązywane poprzez publiczną walkę na kije. Pojedynek kończy się, gdy popłynie choćby niewielka ilość krwi. Zwycięzca opatruje rany przegranego.</a:t>
            </a: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Symbol zastępczy zawartości 4" descr="Obraz zawierający ziemia, na wolnym powietrzu&#10;&#10;Opis wygenerowany automatycznie">
            <a:extLst>
              <a:ext uri="{FF2B5EF4-FFF2-40B4-BE49-F238E27FC236}">
                <a16:creationId xmlns:a16="http://schemas.microsoft.com/office/drawing/2014/main" id="{0F8201D6-3319-CB32-7ACF-466BBAB9E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r="13387" b="-1"/>
          <a:stretch/>
        </p:blipFill>
        <p:spPr>
          <a:xfrm>
            <a:off x="4742017" y="640080"/>
            <a:ext cx="679808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89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5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29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31">
            <a:extLst>
              <a:ext uri="{FF2B5EF4-FFF2-40B4-BE49-F238E27FC236}">
                <a16:creationId xmlns:a16="http://schemas.microsoft.com/office/drawing/2014/main" id="{BE268116-E2A7-4F98-8812-192B4975E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EBE8582-18B6-AA60-47CE-02BBB750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Taneczna celebracja życia - Zulu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3BCC15BC-78F0-FFC3-FFCE-C31BCD741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99" y="5727515"/>
            <a:ext cx="10925101" cy="51547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Częścią kultury plemienia Zulu jest taniec, którym w rytmie bębnów celebrują każdą dziedzinę życia</a:t>
            </a:r>
          </a:p>
        </p:txBody>
      </p:sp>
      <p:pic>
        <p:nvPicPr>
          <p:cNvPr id="5" name="Symbol zastępczy zawartości 4" descr="Obraz zawierający ziemia, osoba, na wolnym powietrzu&#10;&#10;Opis wygenerowany automatycznie">
            <a:extLst>
              <a:ext uri="{FF2B5EF4-FFF2-40B4-BE49-F238E27FC236}">
                <a16:creationId xmlns:a16="http://schemas.microsoft.com/office/drawing/2014/main" id="{25542E58-E3CF-0162-4757-68BD40847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 r="-1" b="31174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cxnSp>
        <p:nvCxnSpPr>
          <p:cNvPr id="43" name="Straight Connector 33">
            <a:extLst>
              <a:ext uri="{FF2B5EF4-FFF2-40B4-BE49-F238E27FC236}">
                <a16:creationId xmlns:a16="http://schemas.microsoft.com/office/drawing/2014/main" id="{73D8893D-DEBE-4F67-901F-166F75E9C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35">
            <a:extLst>
              <a:ext uri="{FF2B5EF4-FFF2-40B4-BE49-F238E27FC236}">
                <a16:creationId xmlns:a16="http://schemas.microsoft.com/office/drawing/2014/main" id="{FBEFFA83-BC6D-4CD2-A2BA-98AD67423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5696BF-D495-4CAC-AA8A-4EBFF2C32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413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F498E59-87F0-3994-2527-156C75BB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FFFFFF"/>
                </a:solidFill>
              </a:rPr>
              <a:t>Czym jest plemię?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D17FC9-6AEF-74D6-A57F-33C71F2AA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500" dirty="0">
                <a:solidFill>
                  <a:srgbClr val="FFFFFF"/>
                </a:solidFill>
              </a:rPr>
              <a:t>Mianem plemienia określa się grupę rodów wywodzących się od wspólnego przodka. Rody te zamieszkują jeden obszar. Łączy je wspólny związek społeczny oraz ekonomiczny.</a:t>
            </a:r>
          </a:p>
        </p:txBody>
      </p:sp>
      <p:pic>
        <p:nvPicPr>
          <p:cNvPr id="5" name="Picture 4" descr="ręka do trzymania kulka">
            <a:extLst>
              <a:ext uri="{FF2B5EF4-FFF2-40B4-BE49-F238E27FC236}">
                <a16:creationId xmlns:a16="http://schemas.microsoft.com/office/drawing/2014/main" id="{AEBF2DDE-30B2-F5E6-CFA8-45BEA7A23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50" r="8797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528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B6FB7C5-30B5-59B3-BD30-64B4F8D33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pl-PL" sz="3400"/>
              <a:t>Taniec myśliwski plemienia Zulu - symbolika</a:t>
            </a:r>
          </a:p>
        </p:txBody>
      </p:sp>
      <p:pic>
        <p:nvPicPr>
          <p:cNvPr id="5" name="Picture 4" descr="Osoby odtwarzające instrumenty">
            <a:extLst>
              <a:ext uri="{FF2B5EF4-FFF2-40B4-BE49-F238E27FC236}">
                <a16:creationId xmlns:a16="http://schemas.microsoft.com/office/drawing/2014/main" id="{88DF0425-5D83-7F15-9BB6-EE074506E1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94" r="1417" b="-1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439A0A-8C17-BDD7-8560-326AFB2E6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/>
              <a:t>Zulusi poprzez taniec myśliwski rozumieją naśladowanie ruchów myśliwych. Symbolizuje on odwagę jakiej wymaga polowanie. Taniec wykonywany jest podczas ceremonii mającej miejsce przed wyruszeniem wojowników na polowanie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7681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A62F74C-ECC7-D271-112F-B1C98B29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pl-PL"/>
              <a:t>Języki ludów Afryki</a:t>
            </a:r>
          </a:p>
        </p:txBody>
      </p:sp>
      <p:pic>
        <p:nvPicPr>
          <p:cNvPr id="5" name="Symbol zastępczy zawartości 4" descr="Obraz zawierający mapa&#10;&#10;Opis wygenerowany automatycznie">
            <a:extLst>
              <a:ext uri="{FF2B5EF4-FFF2-40B4-BE49-F238E27FC236}">
                <a16:creationId xmlns:a16="http://schemas.microsoft.com/office/drawing/2014/main" id="{D86296DA-FB1A-446B-0EAE-F7B3FD70A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r="2388" b="2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32" name="Straight Connector 2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C99A4AE1-C9C4-3877-CC55-BE681EFF3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/>
              <a:t>Afryka jest kontynentem o największej różnorodności językowej. Szacuje się, że występuje tam </a:t>
            </a:r>
            <a:r>
              <a:rPr lang="pl-PL" b="1"/>
              <a:t>około 2000 różnych narzeczy</a:t>
            </a:r>
            <a:r>
              <a:rPr lang="pl-PL"/>
              <a:t>. Liczba ta stanowi </a:t>
            </a:r>
            <a:r>
              <a:rPr lang="pl-PL" b="1" u="sng"/>
              <a:t>1\3 wszystkich języków na Ziemi</a:t>
            </a:r>
            <a:endParaRPr lang="en-US" b="1" u="sng"/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7330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2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27">
            <a:extLst>
              <a:ext uri="{FF2B5EF4-FFF2-40B4-BE49-F238E27FC236}">
                <a16:creationId xmlns:a16="http://schemas.microsoft.com/office/drawing/2014/main" id="{9549EB89-5BFB-4E1E-AEEA-87C343D80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krzyżówka&#10;&#10;Opis wygenerowany automatycznie">
            <a:extLst>
              <a:ext uri="{FF2B5EF4-FFF2-40B4-BE49-F238E27FC236}">
                <a16:creationId xmlns:a16="http://schemas.microsoft.com/office/drawing/2014/main" id="{844C2F57-B0DB-F5F6-B500-B2D76E061D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r="15352" b="1"/>
          <a:stretch/>
        </p:blipFill>
        <p:spPr>
          <a:xfrm>
            <a:off x="633999" y="640080"/>
            <a:ext cx="6275667" cy="557784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D1FA295-BDF6-44B9-90C5-FE3E2CE35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82796A-C447-19EA-C8CA-A74D0757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Czym jest narzecze?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EEF3E760-045F-E753-469B-E372B00A2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885" y="3578084"/>
            <a:ext cx="3659246" cy="26398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cap="all" spc="200">
                <a:solidFill>
                  <a:srgbClr val="FFFFFF"/>
                </a:solidFill>
                <a:latin typeface="+mj-lt"/>
              </a:rPr>
              <a:t>Mianem narzecza określa się odmianę językową właściwą dla danej grupy użytkowników języka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A36F1F-EEAE-48D1-A1FB-BD6FC850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0085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5A87533-E1E0-4E5B-F062-6D0B7C66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l-PL" sz="3600">
                <a:solidFill>
                  <a:srgbClr val="FFFFFF"/>
                </a:solidFill>
              </a:rPr>
              <a:t>Ludność Afryki tematem na film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83657D-AA9C-EE8E-4619-E258FFC11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500">
                <a:solidFill>
                  <a:srgbClr val="FFFFFF"/>
                </a:solidFill>
              </a:rPr>
              <a:t>Dzikie plemiona Afryki ciekawią nie tylko podróżników czy etnologów, ale także wielu ludzi otwartych na świat. Stają się tematem filmów dokumentalnych oraz fabularnych.</a:t>
            </a:r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Symbol zastępczy zawartości 4" descr="Obraz zawierający osoba, dziewczyna, leżenie/układanie&#10;&#10;Opis wygenerowany automatycznie">
            <a:extLst>
              <a:ext uri="{FF2B5EF4-FFF2-40B4-BE49-F238E27FC236}">
                <a16:creationId xmlns:a16="http://schemas.microsoft.com/office/drawing/2014/main" id="{390B1E8A-4F72-71FD-06A7-A4ED2A38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r="7124"/>
          <a:stretch/>
        </p:blipFill>
        <p:spPr>
          <a:xfrm>
            <a:off x="4742017" y="640080"/>
            <a:ext cx="679808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22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27D072-252C-C2BE-8228-F2905636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pl-PL" dirty="0"/>
              <a:t>Filmy o dzikiej ludności Afryki</a:t>
            </a:r>
            <a:endParaRPr lang="pl-PL"/>
          </a:p>
        </p:txBody>
      </p:sp>
      <p:pic>
        <p:nvPicPr>
          <p:cNvPr id="5" name="Symbol zastępczy zawartości 4" descr="Obraz zawierający tekst, gazeta&#10;&#10;Opis wygenerowany automatycznie">
            <a:extLst>
              <a:ext uri="{FF2B5EF4-FFF2-40B4-BE49-F238E27FC236}">
                <a16:creationId xmlns:a16="http://schemas.microsoft.com/office/drawing/2014/main" id="{37861DF9-FAD1-92A0-BDB0-22A244BD3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1" b="1"/>
          <a:stretch/>
        </p:blipFill>
        <p:spPr>
          <a:xfrm>
            <a:off x="642258" y="634946"/>
            <a:ext cx="6909801" cy="531440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6A1D551-4A00-7C47-383B-69967577A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1700" b="1"/>
              <a:t>„Szokująca Ziemia – Afryka” </a:t>
            </a:r>
            <a:r>
              <a:rPr lang="pl-PL" sz="1700"/>
              <a:t>– seria filmów opowiadających o Afrykańskich zwyczajach, wierzeniach, mitach i rytuałach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700" b="1"/>
              <a:t>„Biała Masaja”</a:t>
            </a:r>
            <a:r>
              <a:rPr lang="pl-PL" sz="1700"/>
              <a:t> – zakochana w Masaju Szwajcarka postanowiła za niego wyjść i zamieszkać w Kenii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700" b="1"/>
              <a:t>„Hotel Ruanda” </a:t>
            </a:r>
            <a:r>
              <a:rPr lang="pl-PL" sz="1700"/>
              <a:t>– historia menadźera, który ocalił życie uchodźcom podczas walk o dominację w Ruandzie, pomiędzy plemionami Hutu i Tutsi. Sam pochodził z plemienia Hutu. Narażając własne życie stał się jedyną nadzieją dla wielu ludzi z rodu Tutsi.</a:t>
            </a:r>
            <a:endParaRPr lang="en-US" sz="1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7711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062A45-4585-029C-8FC6-E4B795D1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600" y="1079500"/>
            <a:ext cx="4636800" cy="21384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800" dirty="0"/>
              <a:t>Dziękuję za uwagę </a:t>
            </a:r>
            <a:r>
              <a:rPr lang="en-US" sz="4800" dirty="0">
                <a:sym typeface="Wingdings" panose="05000000000000000000" pitchFamily="2" charset="2"/>
              </a:rPr>
              <a:t>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06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AAC52D-511A-3D82-16FF-A82EEA5A8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FFFFFF"/>
                </a:solidFill>
              </a:rPr>
              <a:t>„Dzikie plemię” – co to oznacza?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B6C3B0-539F-4005-DB63-0FADEB952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l-PL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l-PL" sz="15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pl-PL" sz="1500" dirty="0">
                <a:solidFill>
                  <a:srgbClr val="FFFFFF"/>
                </a:solidFill>
              </a:rPr>
              <a:t>Poprzez sformułowanie </a:t>
            </a:r>
            <a:r>
              <a:rPr lang="pl-PL" sz="1500" b="1" dirty="0">
                <a:solidFill>
                  <a:srgbClr val="FFFFFF"/>
                </a:solidFill>
              </a:rPr>
              <a:t>„Dzikie plemię”  </a:t>
            </a:r>
            <a:r>
              <a:rPr lang="pl-PL" sz="1500" dirty="0">
                <a:solidFill>
                  <a:srgbClr val="FFFFFF"/>
                </a:solidFill>
              </a:rPr>
              <a:t>rozumie się brak próby nawiązania kontaktu danego ludu z resztą świata.</a:t>
            </a:r>
          </a:p>
        </p:txBody>
      </p:sp>
      <p:pic>
        <p:nvPicPr>
          <p:cNvPr id="5" name="Picture 4" descr="Widok z góry na moczary i obszar zalewowy o zmierzchu">
            <a:extLst>
              <a:ext uri="{FF2B5EF4-FFF2-40B4-BE49-F238E27FC236}">
                <a16:creationId xmlns:a16="http://schemas.microsoft.com/office/drawing/2014/main" id="{C113038B-67F1-1F93-FBC3-B450B5371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8" r="3702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350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048DD32-2BCD-9A4B-0BD7-814DCEBD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pl-PL" dirty="0"/>
              <a:t>Powody izolacji dzikich plemion od cywilizacji.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0F3DF-B00B-262D-8E12-75CEB4EA3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9" r="26260" b="2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6964FC-E3A1-52FD-C237-DEC9D92B8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Powodem izolacji dzikich plemion od cywilizacji jest: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Własny wybór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Brak świadomości, że poza terytorium plemienia życie wygląda zupełnie inaczej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831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AE6F81-B4F6-0914-3DAD-B3821068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pl-PL" dirty="0"/>
              <a:t>Plemiona w liczbach</a:t>
            </a:r>
          </a:p>
        </p:txBody>
      </p:sp>
      <p:pic>
        <p:nvPicPr>
          <p:cNvPr id="5" name="Picture 4" descr="15 posągów Moai na Ahu Tongariki — Wyspa Wielkanocna">
            <a:extLst>
              <a:ext uri="{FF2B5EF4-FFF2-40B4-BE49-F238E27FC236}">
                <a16:creationId xmlns:a16="http://schemas.microsoft.com/office/drawing/2014/main" id="{7AD63C69-A27C-613F-3753-2D00E3D58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18" b="18581"/>
          <a:stretch/>
        </p:blipFill>
        <p:spPr>
          <a:xfrm>
            <a:off x="633999" y="2325599"/>
            <a:ext cx="6909801" cy="194336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5B2021-D85F-E3C9-1427-6CCF9453B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endParaRPr lang="pl-PL"/>
          </a:p>
          <a:p>
            <a:endParaRPr lang="pl-PL"/>
          </a:p>
          <a:p>
            <a:pPr marL="0" indent="0">
              <a:buNone/>
            </a:pPr>
            <a:r>
              <a:rPr lang="pl-PL"/>
              <a:t>Liczba ludów plemiennych nie jest znana. Jednakże szacuje się, że na świecie żyje ponad sto plemion odciętych od cywilizacji.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752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49DE2E-47FA-2E9E-A687-C7B98863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pl-PL" sz="3400"/>
              <a:t>Wierzenia Afrykańskich plemion</a:t>
            </a:r>
          </a:p>
        </p:txBody>
      </p:sp>
      <p:pic>
        <p:nvPicPr>
          <p:cNvPr id="5" name="Symbol zastępczy zawartości 4" descr="Obraz zawierający osoba&#10;&#10;Opis wygenerowany automatycznie">
            <a:extLst>
              <a:ext uri="{FF2B5EF4-FFF2-40B4-BE49-F238E27FC236}">
                <a16:creationId xmlns:a16="http://schemas.microsoft.com/office/drawing/2014/main" id="{7BEE66D8-0523-8FCE-364F-ECE39B6D7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613020"/>
            <a:ext cx="6909801" cy="3368527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675FC90B-18F8-88C7-C4BE-12C4E4E35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/>
              <a:t>Afrykańskie plemiona są wierne swoim zwyczajom stanowiącym element ich kultury i tradycji. Co więcej wierzą one w magię, zło oraz tradycyjne praktyki</a:t>
            </a: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40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913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A5DA22-1A05-CF2B-88DF-FB87BFCC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pl-PL" sz="3400"/>
              <a:t>Plemiona Afryki – kim tak właściwie są?</a:t>
            </a:r>
          </a:p>
        </p:txBody>
      </p:sp>
      <p:pic>
        <p:nvPicPr>
          <p:cNvPr id="5" name="Symbol zastępczy zawartości 4" descr="Obraz zawierający stojący, grupa&#10;&#10;Opis wygenerowany automatycznie">
            <a:extLst>
              <a:ext uri="{FF2B5EF4-FFF2-40B4-BE49-F238E27FC236}">
                <a16:creationId xmlns:a16="http://schemas.microsoft.com/office/drawing/2014/main" id="{08498E56-2907-93EE-3C22-8CB683D63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2" r="11206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F198DDB-E0DE-E9DA-9EF8-49C53EDF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/>
              <a:t>Ludy Afryki to bezpośredni potomkowie Homo Sapiens. Posiadają unikalne cechy genetyczne oraz porozumiewają się językami niespokrewnionymi z żadnymi istniejącymi obecnie.</a:t>
            </a: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295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23E36-379A-FDF3-EA68-A60739AA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l-PL"/>
              <a:t>Siedem najciekawszych plemion Afryki - wyliczenie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98C72116-6063-AA29-16F5-EA8EB6D684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11334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170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BE268116-E2A7-4F98-8812-192B4975E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01D5B13-68C0-C840-2564-A4E8D466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5100" b="1">
                <a:solidFill>
                  <a:schemeClr val="tx1">
                    <a:lumMod val="85000"/>
                    <a:lumOff val="15000"/>
                  </a:schemeClr>
                </a:solidFill>
              </a:rPr>
              <a:t>Przedstawienie poszczególnych plemion</a:t>
            </a:r>
          </a:p>
        </p:txBody>
      </p:sp>
      <p:pic>
        <p:nvPicPr>
          <p:cNvPr id="5" name="Picture 4" descr="Osoby odtwarzające instrumenty">
            <a:extLst>
              <a:ext uri="{FF2B5EF4-FFF2-40B4-BE49-F238E27FC236}">
                <a16:creationId xmlns:a16="http://schemas.microsoft.com/office/drawing/2014/main" id="{F5A0F444-2CDB-CC66-E333-63644B03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98" r="-1" b="25759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73D8893D-DEBE-4F67-901F-166F75E9C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9">
            <a:extLst>
              <a:ext uri="{FF2B5EF4-FFF2-40B4-BE49-F238E27FC236}">
                <a16:creationId xmlns:a16="http://schemas.microsoft.com/office/drawing/2014/main" id="{FBEFFA83-BC6D-4CD2-A2BA-98AD67423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5696BF-D495-4CAC-AA8A-4EBFF2C32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10371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387</TotalTime>
  <Words>805</Words>
  <Application>Microsoft Office PowerPoint</Application>
  <PresentationFormat>Panoramiczny</PresentationFormat>
  <Paragraphs>71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Calibri</vt:lpstr>
      <vt:lpstr>Calibri Light</vt:lpstr>
      <vt:lpstr>Wingdings</vt:lpstr>
      <vt:lpstr>Retrospekcja</vt:lpstr>
      <vt:lpstr>Najciekawsze plemiona Afryki</vt:lpstr>
      <vt:lpstr>Czym jest plemię?</vt:lpstr>
      <vt:lpstr>„Dzikie plemię” – co to oznacza?</vt:lpstr>
      <vt:lpstr>Powody izolacji dzikich plemion od cywilizacji.</vt:lpstr>
      <vt:lpstr>Plemiona w liczbach</vt:lpstr>
      <vt:lpstr>Wierzenia Afrykańskich plemion</vt:lpstr>
      <vt:lpstr>Plemiona Afryki – kim tak właściwie są?</vt:lpstr>
      <vt:lpstr>Siedem najciekawszych plemion Afryki - wyliczenie</vt:lpstr>
      <vt:lpstr>Przedstawienie poszczególnych plemion</vt:lpstr>
      <vt:lpstr> Buszmeni (Sanowie)</vt:lpstr>
      <vt:lpstr>Himba – ród najpiękniejszych kobiet świata.</vt:lpstr>
      <vt:lpstr>Czym jest orcha?</vt:lpstr>
      <vt:lpstr>Masajowie – Lud pół-koczowniczy</vt:lpstr>
      <vt:lpstr>Mursi</vt:lpstr>
      <vt:lpstr>Tuaregowie – Błękitni ludzie pustyni</vt:lpstr>
      <vt:lpstr>Wodaabe – Wędrowny lud Afryki</vt:lpstr>
      <vt:lpstr>Woobade – pogarda ludów Afryki</vt:lpstr>
      <vt:lpstr>Zulu – Lud niebios</vt:lpstr>
      <vt:lpstr>Taneczna celebracja życia - Zulu</vt:lpstr>
      <vt:lpstr>Taniec myśliwski plemienia Zulu - symbolika</vt:lpstr>
      <vt:lpstr>Języki ludów Afryki</vt:lpstr>
      <vt:lpstr>Czym jest narzecze?</vt:lpstr>
      <vt:lpstr>Ludność Afryki tematem na film</vt:lpstr>
      <vt:lpstr>Filmy o dzikiej ludności Afryki</vt:lpstr>
      <vt:lpstr>Dziękuję za uwagę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Mikolaj Lamparski</dc:creator>
  <cp:lastModifiedBy>Mikolaj Lamparski</cp:lastModifiedBy>
  <cp:revision>14</cp:revision>
  <dcterms:created xsi:type="dcterms:W3CDTF">2023-03-30T11:28:25Z</dcterms:created>
  <dcterms:modified xsi:type="dcterms:W3CDTF">2023-08-08T11:41:47Z</dcterms:modified>
</cp:coreProperties>
</file>