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1" r:id="rId4"/>
    <p:sldId id="262" r:id="rId5"/>
    <p:sldId id="266" r:id="rId6"/>
    <p:sldId id="260" r:id="rId7"/>
    <p:sldId id="258" r:id="rId8"/>
    <p:sldId id="259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6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3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2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6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4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2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15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62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F1DCD9-4684-4B84-AD73-6652C8BA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8E568-F95E-9966-7C71-F7A859336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" b="27130"/>
          <a:stretch/>
        </p:blipFill>
        <p:spPr>
          <a:xfrm>
            <a:off x="20" y="10"/>
            <a:ext cx="12199237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E6A732-8124-4A59-8EC9-BF4A1648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2226538" y="-2233466"/>
            <a:ext cx="6858000" cy="11324929"/>
          </a:xfrm>
          <a:custGeom>
            <a:avLst/>
            <a:gdLst>
              <a:gd name="connsiteX0" fmla="*/ 0 w 6858000"/>
              <a:gd name="connsiteY0" fmla="*/ 9303227 h 11262142"/>
              <a:gd name="connsiteX1" fmla="*/ 0 w 6858000"/>
              <a:gd name="connsiteY1" fmla="*/ 6495555 h 11262142"/>
              <a:gd name="connsiteX2" fmla="*/ 1 w 6858000"/>
              <a:gd name="connsiteY2" fmla="*/ 6495555 h 11262142"/>
              <a:gd name="connsiteX3" fmla="*/ 1 w 6858000"/>
              <a:gd name="connsiteY3" fmla="*/ 0 h 11262142"/>
              <a:gd name="connsiteX4" fmla="*/ 6858000 w 6858000"/>
              <a:gd name="connsiteY4" fmla="*/ 6015407 h 11262142"/>
              <a:gd name="connsiteX5" fmla="*/ 6858000 w 6858000"/>
              <a:gd name="connsiteY5" fmla="*/ 8999698 h 11262142"/>
              <a:gd name="connsiteX6" fmla="*/ 6858000 w 6858000"/>
              <a:gd name="connsiteY6" fmla="*/ 11262142 h 11262142"/>
              <a:gd name="connsiteX7" fmla="*/ 1 w 6858000"/>
              <a:gd name="connsiteY7" fmla="*/ 11262142 h 11262142"/>
              <a:gd name="connsiteX8" fmla="*/ 1 w 6858000"/>
              <a:gd name="connsiteY8" fmla="*/ 9303227 h 112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1262142">
                <a:moveTo>
                  <a:pt x="0" y="9303227"/>
                </a:moveTo>
                <a:lnTo>
                  <a:pt x="0" y="6495555"/>
                </a:lnTo>
                <a:lnTo>
                  <a:pt x="1" y="6495555"/>
                </a:lnTo>
                <a:lnTo>
                  <a:pt x="1" y="0"/>
                </a:lnTo>
                <a:lnTo>
                  <a:pt x="6858000" y="6015407"/>
                </a:lnTo>
                <a:lnTo>
                  <a:pt x="6858000" y="8999698"/>
                </a:lnTo>
                <a:lnTo>
                  <a:pt x="6858000" y="11262142"/>
                </a:lnTo>
                <a:lnTo>
                  <a:pt x="1" y="11262142"/>
                </a:lnTo>
                <a:lnTo>
                  <a:pt x="1" y="9303227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9082D3-6555-3E5E-5C82-21AE19F66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90" y="1061686"/>
            <a:ext cx="8266139" cy="3793336"/>
          </a:xfrm>
        </p:spPr>
        <p:txBody>
          <a:bodyPr anchor="t">
            <a:normAutofit/>
          </a:bodyPr>
          <a:lstStyle/>
          <a:p>
            <a:pPr algn="ctr"/>
            <a:r>
              <a:rPr lang="pl-PL" sz="6600" dirty="0">
                <a:solidFill>
                  <a:srgbClr val="FFFFFF"/>
                </a:solidFill>
              </a:rPr>
              <a:t>Zaburzenia obsesyjno-kompulsywne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8FB028-CA94-F73F-E7F4-CFF73B9AC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53796"/>
            <a:ext cx="4264677" cy="732996"/>
          </a:xfrm>
        </p:spPr>
        <p:txBody>
          <a:bodyPr anchor="t"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Mikołaj Lamparski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DAA6A4-1F42-460B-A500-921EEB4BC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6064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3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481EAD-8F70-C1D9-7DF2-5952848D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810169" cy="136089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400" dirty="0"/>
              <a:t>Czego nie mówić osobie z zaburzeniami obsesyjno-kompulsywnymi?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705C3A-9019-F263-E83C-6989E9FB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332029"/>
            <a:ext cx="5435302" cy="33829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1700" dirty="0"/>
              <a:t>Osoba z nerwicą natręctw przeżywa silny niepokój. Uważa swój problem za poważny i źle się z nim czuje. Wypowiadanie poniższych zdań nie jest pomocne. Może wręcz pogorszyć stan chorego.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pl-PL" sz="1700" dirty="0"/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 „Nie ma czym się martwić.”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 „To nic takiego”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 „Za jakiś czas będziesz się z tego śmiać”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 „Wszystko będzie dobrze”</a:t>
            </a:r>
          </a:p>
        </p:txBody>
      </p:sp>
      <p:pic>
        <p:nvPicPr>
          <p:cNvPr id="5" name="Picture 4" descr="Wykrzyknik na żółtym tle">
            <a:extLst>
              <a:ext uri="{FF2B5EF4-FFF2-40B4-BE49-F238E27FC236}">
                <a16:creationId xmlns:a16="http://schemas.microsoft.com/office/drawing/2014/main" id="{2121E785-68F7-DB62-ADB3-FE8FAABDC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5134" r="2217"/>
          <a:stretch/>
        </p:blipFill>
        <p:spPr>
          <a:xfrm>
            <a:off x="4634621" y="10"/>
            <a:ext cx="7557379" cy="6857990"/>
          </a:xfrm>
          <a:custGeom>
            <a:avLst/>
            <a:gdLst/>
            <a:ahLst/>
            <a:cxnLst/>
            <a:rect l="l" t="t" r="r" b="b"/>
            <a:pathLst>
              <a:path w="7557379" h="6858000">
                <a:moveTo>
                  <a:pt x="62130" y="0"/>
                </a:moveTo>
                <a:lnTo>
                  <a:pt x="7557379" y="0"/>
                </a:lnTo>
                <a:lnTo>
                  <a:pt x="755737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736812" y="6857999"/>
                </a:lnTo>
                <a:lnTo>
                  <a:pt x="6722464" y="3"/>
                </a:lnTo>
                <a:lnTo>
                  <a:pt x="7041779" y="1"/>
                </a:lnTo>
                <a:lnTo>
                  <a:pt x="6213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6B3702-19B7-471C-974D-4A163151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6547" y="0"/>
            <a:ext cx="681275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  <a:gd name="connsiteX0" fmla="*/ 5966258 w 6855283"/>
              <a:gd name="connsiteY0" fmla="*/ 0 h 6858000"/>
              <a:gd name="connsiteX1" fmla="*/ 6855283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55283"/>
              <a:gd name="connsiteY0" fmla="*/ 0 h 6858000"/>
              <a:gd name="connsiteX1" fmla="*/ 6810948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62525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51442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757" h="6858000">
                <a:moveTo>
                  <a:pt x="5966258" y="0"/>
                </a:moveTo>
                <a:lnTo>
                  <a:pt x="6810948" y="0"/>
                </a:lnTo>
                <a:cubicBezTo>
                  <a:pt x="6807254" y="520842"/>
                  <a:pt x="6815473" y="1006772"/>
                  <a:pt x="6811779" y="1527614"/>
                </a:cubicBezTo>
                <a:lnTo>
                  <a:pt x="2185000" y="6858000"/>
                </a:lnTo>
                <a:lnTo>
                  <a:pt x="0" y="6858000"/>
                </a:lnTo>
                <a:lnTo>
                  <a:pt x="5966258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50D86B0D-0E25-49AC-8123-2522E0A7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90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raz ze skanowania ludzkiego mózgu w klinice neurologii">
            <a:extLst>
              <a:ext uri="{FF2B5EF4-FFF2-40B4-BE49-F238E27FC236}">
                <a16:creationId xmlns:a16="http://schemas.microsoft.com/office/drawing/2014/main" id="{12153FBB-E075-C280-050C-7959428CC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EFF406-ACC9-D74D-ED98-353AE706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pl-PL" dirty="0"/>
              <a:t>Do czego prowadzi nerwica natręctw?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D6B24A-2E4C-CBF1-858B-813C251A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700" dirty="0"/>
          </a:p>
          <a:p>
            <a:pPr marL="0" indent="0">
              <a:lnSpc>
                <a:spcPct val="110000"/>
              </a:lnSpc>
              <a:buNone/>
            </a:pPr>
            <a:endParaRPr lang="pl-PL" sz="1700" dirty="0"/>
          </a:p>
          <a:p>
            <a:pPr marL="0" indent="0">
              <a:lnSpc>
                <a:spcPct val="110000"/>
              </a:lnSpc>
              <a:buNone/>
            </a:pPr>
            <a:endParaRPr lang="pl-PL" sz="17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/>
              <a:t>Przy występowaniu nerwicy natręctw kluczowym objawem jest lęk. Organizm chorego traktuje objawy choroby jako realne zagrożenie. Nieleczona nerwica natręctw jest źródłem cierpienia i dyskomfortu. Co więcej może prowadzić do rozwinięcia się zespołów lękowych bądź depresji.</a:t>
            </a:r>
          </a:p>
        </p:txBody>
      </p:sp>
    </p:spTree>
    <p:extLst>
      <p:ext uri="{BB962C8B-B14F-4D97-AF65-F5344CB8AC3E}">
        <p14:creationId xmlns:p14="http://schemas.microsoft.com/office/powerpoint/2010/main" val="175572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udzik — ptak z czerwoną piersią, siedzący na gałązkach">
            <a:extLst>
              <a:ext uri="{FF2B5EF4-FFF2-40B4-BE49-F238E27FC236}">
                <a16:creationId xmlns:a16="http://schemas.microsoft.com/office/drawing/2014/main" id="{A038F278-C1A5-DD48-9D66-0FD904A75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3" r="4146" b="-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7B60E3-787F-AFE4-A1ED-085C5972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pl-PL" dirty="0"/>
              <a:t>Zachowania osoby z nerwicą natręctw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1775ED-1F6A-1253-4C5D-A5D98A791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1600" dirty="0"/>
              <a:t>   Nieleczona nerwica natręctw może prowadzić do: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600" dirty="0"/>
              <a:t> Całkowitej izolacji od otoczenia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600" dirty="0"/>
              <a:t> Spędzania czasu na wykonywaniu przymusowych czynności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600" dirty="0"/>
              <a:t> Samookaleczaniu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pl-PL" sz="16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pl-PL" sz="1600" b="1" dirty="0">
                <a:solidFill>
                  <a:srgbClr val="FF0000"/>
                </a:solidFill>
              </a:rPr>
              <a:t>Uwaga: </a:t>
            </a:r>
            <a:r>
              <a:rPr lang="pl-PL" sz="1600" dirty="0"/>
              <a:t>Obsesje pojawiają się </a:t>
            </a:r>
            <a:r>
              <a:rPr lang="pl-PL" sz="1600" b="1" dirty="0"/>
              <a:t>wbrew woli chorego </a:t>
            </a:r>
            <a:r>
              <a:rPr lang="pl-PL" sz="1600" dirty="0"/>
              <a:t>budząc u niego sprzeciw. Pomimo to uznawane są przez organizm za własne myśli osoby chorej.</a:t>
            </a:r>
          </a:p>
        </p:txBody>
      </p:sp>
    </p:spTree>
    <p:extLst>
      <p:ext uri="{BB962C8B-B14F-4D97-AF65-F5344CB8AC3E}">
        <p14:creationId xmlns:p14="http://schemas.microsoft.com/office/powerpoint/2010/main" val="2649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20E7A4-EC2C-47C8-BE55-65771E3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C1892C0-2D0F-43AD-8262-C52412CA7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534" cy="6858000"/>
          </a:xfrm>
          <a:custGeom>
            <a:avLst/>
            <a:gdLst>
              <a:gd name="connsiteX0" fmla="*/ 0 w 9102534"/>
              <a:gd name="connsiteY0" fmla="*/ 0 h 6858000"/>
              <a:gd name="connsiteX1" fmla="*/ 9102534 w 9102534"/>
              <a:gd name="connsiteY1" fmla="*/ 0 h 6858000"/>
              <a:gd name="connsiteX2" fmla="*/ 9102532 w 9102534"/>
              <a:gd name="connsiteY2" fmla="*/ 2 h 6858000"/>
              <a:gd name="connsiteX3" fmla="*/ 9102531 w 9102534"/>
              <a:gd name="connsiteY3" fmla="*/ 4 h 6858000"/>
              <a:gd name="connsiteX4" fmla="*/ 3091942 w 9102534"/>
              <a:gd name="connsiteY4" fmla="*/ 6858000 h 6858000"/>
              <a:gd name="connsiteX5" fmla="*/ 0 w 910253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64173B-7942-6CCB-6F41-397E6CA5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03678"/>
            <a:ext cx="4524829" cy="2225322"/>
          </a:xfrm>
        </p:spPr>
        <p:txBody>
          <a:bodyPr anchor="t">
            <a:normAutofit/>
          </a:bodyPr>
          <a:lstStyle/>
          <a:p>
            <a:pPr algn="ctr"/>
            <a:r>
              <a:rPr lang="pl-PL" dirty="0"/>
              <a:t>Dziękuję za uwagę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1A4C3F-8D48-8686-A41E-241EBB1D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069770"/>
            <a:ext cx="4953000" cy="2645231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endParaRPr lang="pl-P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66FD2F-248A-4AA1-8078-E26D6E69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3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CB5B8A-246B-576F-6906-ACCD2307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492285" cy="136089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Czym są zaburzenia obsesyjno-kompulsywne?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EE2BB1-FD54-CBF1-019F-BCF6AB3C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8"/>
            <a:ext cx="5115812" cy="365303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pl-PL" dirty="0"/>
              <a:t>Zaburzenia obsesyjno-kompulsywne (zwane również nerwicą natręctw) – to powtarzające się występowanie obsesji (natrętnych myśli) wraz z przymusowymi czynnościami, które osoba musi wykonać w związku z natręctwami.</a:t>
            </a:r>
          </a:p>
        </p:txBody>
      </p: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46782A70-12F9-95B5-5DD8-FBD29793A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2550" y="3428999"/>
            <a:ext cx="2785533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665145-ED14-63B8-3B8B-EA428786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pl-PL"/>
              <a:t>Czym jest obsesja?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8E2DB-B235-F95B-43B8-311B6FAF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32028"/>
            <a:ext cx="3769468" cy="38401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Mianem obsesji określamy nieustępliwe myśli, obrazy oraz impulsy występujące w pewnym czasie.</a:t>
            </a:r>
          </a:p>
        </p:txBody>
      </p:sp>
      <p:pic>
        <p:nvPicPr>
          <p:cNvPr id="15" name="Picture 4" descr="Kolorowy malowanie na ropę słońca">
            <a:extLst>
              <a:ext uri="{FF2B5EF4-FFF2-40B4-BE49-F238E27FC236}">
                <a16:creationId xmlns:a16="http://schemas.microsoft.com/office/drawing/2014/main" id="{47EEA3AF-7B11-8511-0DED-52E2959B5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4661" r="8064" b="-1"/>
          <a:stretch/>
        </p:blipFill>
        <p:spPr>
          <a:xfrm>
            <a:off x="5280193" y="10"/>
            <a:ext cx="6911808" cy="6857990"/>
          </a:xfrm>
          <a:custGeom>
            <a:avLst/>
            <a:gdLst/>
            <a:ahLst/>
            <a:cxnLst/>
            <a:rect l="l" t="t" r="r" b="b"/>
            <a:pathLst>
              <a:path w="6911808" h="6858000">
                <a:moveTo>
                  <a:pt x="6001291" y="0"/>
                </a:moveTo>
                <a:lnTo>
                  <a:pt x="6010593" y="0"/>
                </a:lnTo>
                <a:lnTo>
                  <a:pt x="6911808" y="0"/>
                </a:lnTo>
                <a:lnTo>
                  <a:pt x="6911808" y="6858000"/>
                </a:lnTo>
                <a:lnTo>
                  <a:pt x="6094479" y="6858000"/>
                </a:lnTo>
                <a:lnTo>
                  <a:pt x="6001291" y="6858000"/>
                </a:lnTo>
                <a:lnTo>
                  <a:pt x="2229335" y="6858000"/>
                </a:lnTo>
                <a:lnTo>
                  <a:pt x="1633138" y="6858000"/>
                </a:lnTo>
                <a:lnTo>
                  <a:pt x="0" y="6858000"/>
                </a:lnTo>
                <a:lnTo>
                  <a:pt x="6001291" y="1061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498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51EE1E-6258-4F09-963A-853315C6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D3E0A3-49C5-F892-F4AC-BF3F1051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5"/>
            <a:ext cx="5999018" cy="1360898"/>
          </a:xfrm>
        </p:spPr>
        <p:txBody>
          <a:bodyPr>
            <a:normAutofit/>
          </a:bodyPr>
          <a:lstStyle/>
          <a:p>
            <a:r>
              <a:rPr lang="pl-PL" dirty="0"/>
              <a:t>Przyczyny natręctw/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02B9A0-D636-91B0-5729-72D7AE801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6"/>
            <a:ext cx="4953000" cy="3567118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1700" dirty="0"/>
          </a:p>
          <a:p>
            <a:pPr marL="0" indent="0" algn="ctr">
              <a:lnSpc>
                <a:spcPct val="110000"/>
              </a:lnSpc>
              <a:buNone/>
            </a:pPr>
            <a:endParaRPr lang="pl-PL" sz="1700" dirty="0"/>
          </a:p>
          <a:p>
            <a:pPr marL="0" indent="0" algn="ctr">
              <a:lnSpc>
                <a:spcPct val="110000"/>
              </a:lnSpc>
              <a:buNone/>
            </a:pPr>
            <a:endParaRPr lang="pl-PL" sz="1700" dirty="0"/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pl-PL" sz="1700" dirty="0"/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Zaburzenia w funkcjonowaniu niektórych obszarów mózgu.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Zaburzenia sfery psychologicznej.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1700" dirty="0"/>
              <a:t>Nieprawidłowe wydzielanie niektórych neuroprzekaźników.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1700" dirty="0"/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E3C6F8C9-7681-8DCF-9B55-4A0ABE5C7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7310" y="1931097"/>
            <a:ext cx="3327437" cy="33274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A07B03-7E5B-4F33-A494-D72BC5BE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91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Samotna podróż">
            <a:extLst>
              <a:ext uri="{FF2B5EF4-FFF2-40B4-BE49-F238E27FC236}">
                <a16:creationId xmlns:a16="http://schemas.microsoft.com/office/drawing/2014/main" id="{C720024B-9B16-3622-5957-CEE498742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670F98-85B9-CA0A-0AA7-9A4FA1D9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pl-PL" dirty="0"/>
              <a:t>Przyczyny nerwicy.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C3FD5A-34F1-20AD-4D9F-2DB25CCA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Nerwica znajduje swoje podłoże w wewnętrznych kłopotach oraz konfliktach osoby chorej.</a:t>
            </a:r>
          </a:p>
        </p:txBody>
      </p:sp>
    </p:spTree>
    <p:extLst>
      <p:ext uri="{BB962C8B-B14F-4D97-AF65-F5344CB8AC3E}">
        <p14:creationId xmlns:p14="http://schemas.microsoft.com/office/powerpoint/2010/main" val="374450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5915A9-164D-CF04-9625-AA18A457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pl-PL" dirty="0"/>
              <a:t>Czym jest OCD?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594117-31E6-1320-EC3C-CC86E260F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32028"/>
            <a:ext cx="3769468" cy="38401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Obsessive-compulsive disorder (OCD) – termin pochodzący z języka angielskiego oznaczający nerwicę natręctw.</a:t>
            </a:r>
          </a:p>
        </p:txBody>
      </p:sp>
      <p:pic>
        <p:nvPicPr>
          <p:cNvPr id="5" name="Picture 4" descr="Klepsydra i kalendarz">
            <a:extLst>
              <a:ext uri="{FF2B5EF4-FFF2-40B4-BE49-F238E27FC236}">
                <a16:creationId xmlns:a16="http://schemas.microsoft.com/office/drawing/2014/main" id="{75DB195F-6580-EC14-681D-CAF3B8AD5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2474" r="2" b="2"/>
          <a:stretch/>
        </p:blipFill>
        <p:spPr>
          <a:xfrm>
            <a:off x="5280193" y="10"/>
            <a:ext cx="6911808" cy="6857990"/>
          </a:xfrm>
          <a:custGeom>
            <a:avLst/>
            <a:gdLst/>
            <a:ahLst/>
            <a:cxnLst/>
            <a:rect l="l" t="t" r="r" b="b"/>
            <a:pathLst>
              <a:path w="6911808" h="6858000">
                <a:moveTo>
                  <a:pt x="6001291" y="0"/>
                </a:moveTo>
                <a:lnTo>
                  <a:pt x="6010593" y="0"/>
                </a:lnTo>
                <a:lnTo>
                  <a:pt x="6911808" y="0"/>
                </a:lnTo>
                <a:lnTo>
                  <a:pt x="6911808" y="6858000"/>
                </a:lnTo>
                <a:lnTo>
                  <a:pt x="6094479" y="6858000"/>
                </a:lnTo>
                <a:lnTo>
                  <a:pt x="6001291" y="6858000"/>
                </a:lnTo>
                <a:lnTo>
                  <a:pt x="2229335" y="6858000"/>
                </a:lnTo>
                <a:lnTo>
                  <a:pt x="1633138" y="6858000"/>
                </a:lnTo>
                <a:lnTo>
                  <a:pt x="0" y="6858000"/>
                </a:lnTo>
                <a:lnTo>
                  <a:pt x="6001291" y="1061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231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urko ze stetoskopem i klawiaturą komputerową">
            <a:extLst>
              <a:ext uri="{FF2B5EF4-FFF2-40B4-BE49-F238E27FC236}">
                <a16:creationId xmlns:a16="http://schemas.microsoft.com/office/drawing/2014/main" id="{C63D8409-8748-93E8-1FB7-7AFFF7C2B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1" r="-1" b="-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8FD457-4382-8615-37D2-58D46E95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100" dirty="0"/>
              <a:t>Co mogą powodować zaburzenia obsesyjno- kompulsywne?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E2B424-A765-B95D-4755-44619FA9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pl-PL" dirty="0"/>
              <a:t>Zaburzenia obsesyjno-kompulsywne mogą przyczynić się do trwałego zaburzenia relacji rodzinnych bądź utraty pracy. Osoby z tą przypadłością nie są w stanie samodzielnie poradzić sobie z codziennością.</a:t>
            </a:r>
          </a:p>
        </p:txBody>
      </p:sp>
    </p:spTree>
    <p:extLst>
      <p:ext uri="{BB962C8B-B14F-4D97-AF65-F5344CB8AC3E}">
        <p14:creationId xmlns:p14="http://schemas.microsoft.com/office/powerpoint/2010/main" val="129073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DFCAB3-0A0E-B439-209D-8359685C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Czy zaburzenia obsesyjno-kompulsywne to choroba?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DB35A4-5E0C-470D-9277-DA1A47765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Nerwica natręctw jest chorobą psychiczną dotykającą osoby w każdym wieku bez względu na płeć. Postawienie odpowiedniej diagnozy we wczesnym stadium rozwoju choroby daje szansę na całkowite wyleczenie pacjenta.</a:t>
            </a:r>
          </a:p>
        </p:txBody>
      </p:sp>
    </p:spTree>
    <p:extLst>
      <p:ext uri="{BB962C8B-B14F-4D97-AF65-F5344CB8AC3E}">
        <p14:creationId xmlns:p14="http://schemas.microsoft.com/office/powerpoint/2010/main" val="193719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raz zawierający tekst, zieleń, laser&#10;&#10;Opis wygenerowany automatycznie">
            <a:extLst>
              <a:ext uri="{FF2B5EF4-FFF2-40B4-BE49-F238E27FC236}">
                <a16:creationId xmlns:a16="http://schemas.microsoft.com/office/drawing/2014/main" id="{71B099A6-E661-F9C5-3E4B-3F7DF7E93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37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A78741-A168-6539-8F7F-4C8D3632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Wsparcie osoby z nerwicą natręctw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66217F-D532-8CA0-E3BE-49483FCDA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1900" dirty="0"/>
          </a:p>
          <a:p>
            <a:pPr marL="0" indent="0" algn="ctr">
              <a:lnSpc>
                <a:spcPct val="110000"/>
              </a:lnSpc>
              <a:buNone/>
            </a:pPr>
            <a:endParaRPr lang="pl-PL" sz="1900" dirty="0"/>
          </a:p>
          <a:p>
            <a:pPr marL="0" indent="0" algn="ctr">
              <a:lnSpc>
                <a:spcPct val="110000"/>
              </a:lnSpc>
              <a:buNone/>
            </a:pPr>
            <a:endParaRPr lang="pl-PL" sz="19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pl-PL" sz="1900" dirty="0"/>
              <a:t>Podstawą leczenia zaburzeń nerwicowych jest psychoterapia polegająca na rozmowie pacjenta z terapeutą. Taka forma wsparcia daje szansę choremu na opowiedzenie o swoich emocjach, trudnościach oraz ciężkich przeżyciach.</a:t>
            </a:r>
          </a:p>
        </p:txBody>
      </p:sp>
    </p:spTree>
    <p:extLst>
      <p:ext uri="{BB962C8B-B14F-4D97-AF65-F5344CB8AC3E}">
        <p14:creationId xmlns:p14="http://schemas.microsoft.com/office/powerpoint/2010/main" val="4110327435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RegularSeedLeftStep">
      <a:dk1>
        <a:srgbClr val="000000"/>
      </a:dk1>
      <a:lt1>
        <a:srgbClr val="FFFFFF"/>
      </a:lt1>
      <a:dk2>
        <a:srgbClr val="223A3B"/>
      </a:dk2>
      <a:lt2>
        <a:srgbClr val="E8E5E2"/>
      </a:lt2>
      <a:accent1>
        <a:srgbClr val="4D7FC3"/>
      </a:accent1>
      <a:accent2>
        <a:srgbClr val="3B9FB1"/>
      </a:accent2>
      <a:accent3>
        <a:srgbClr val="47B498"/>
      </a:accent3>
      <a:accent4>
        <a:srgbClr val="3BB161"/>
      </a:accent4>
      <a:accent5>
        <a:srgbClr val="52B647"/>
      </a:accent5>
      <a:accent6>
        <a:srgbClr val="77B13B"/>
      </a:accent6>
      <a:hlink>
        <a:srgbClr val="AA7938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391</Words>
  <Application>Microsoft Office PowerPoint</Application>
  <PresentationFormat>Panoramiczny</PresentationFormat>
  <Paragraphs>67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Walbaum Display</vt:lpstr>
      <vt:lpstr>Wingdings</vt:lpstr>
      <vt:lpstr>RegattaVTI</vt:lpstr>
      <vt:lpstr>Zaburzenia obsesyjno-kompulsywne</vt:lpstr>
      <vt:lpstr>Czym są zaburzenia obsesyjno-kompulsywne?</vt:lpstr>
      <vt:lpstr>Czym jest obsesja?</vt:lpstr>
      <vt:lpstr>Przyczyny natręctw/</vt:lpstr>
      <vt:lpstr>Przyczyny nerwicy.</vt:lpstr>
      <vt:lpstr>Czym jest OCD?</vt:lpstr>
      <vt:lpstr>Co mogą powodować zaburzenia obsesyjno- kompulsywne?</vt:lpstr>
      <vt:lpstr>Czy zaburzenia obsesyjno-kompulsywne to choroba?</vt:lpstr>
      <vt:lpstr>Wsparcie osoby z nerwicą natręctw</vt:lpstr>
      <vt:lpstr>Czego nie mówić osobie z zaburzeniami obsesyjno-kompulsywnymi?</vt:lpstr>
      <vt:lpstr>Do czego prowadzi nerwica natręctw?</vt:lpstr>
      <vt:lpstr>Zachowania osoby z nerwicą natręctw</vt:lpstr>
      <vt:lpstr>Dziękuję za uwagę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Mikolaj Lamparski</dc:creator>
  <cp:lastModifiedBy>Mikolaj Lamparski</cp:lastModifiedBy>
  <cp:revision>2</cp:revision>
  <dcterms:created xsi:type="dcterms:W3CDTF">2023-04-07T09:55:24Z</dcterms:created>
  <dcterms:modified xsi:type="dcterms:W3CDTF">2023-08-08T15:20:55Z</dcterms:modified>
</cp:coreProperties>
</file>