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761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8467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666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15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833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1464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458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9758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61629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47185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7538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38511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8856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07658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9/17/2023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580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C1FF9B-2421-792B-6709-AF43F8A657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2" y="639097"/>
            <a:ext cx="4961534" cy="3781101"/>
          </a:xfrm>
        </p:spPr>
        <p:txBody>
          <a:bodyPr>
            <a:normAutofit/>
          </a:bodyPr>
          <a:lstStyle/>
          <a:p>
            <a:r>
              <a:rPr lang="pl-PL"/>
              <a:t>Światowe dziedzictwo Afryki - UNESCO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941E486-9A58-C3CE-56C7-7A593C6338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4961535" cy="785656"/>
          </a:xfrm>
        </p:spPr>
        <p:txBody>
          <a:bodyPr>
            <a:normAutofit/>
          </a:bodyPr>
          <a:lstStyle/>
          <a:p>
            <a:r>
              <a:rPr lang="pl-PL"/>
              <a:t>Mikołaj Lamparski</a:t>
            </a:r>
          </a:p>
        </p:txBody>
      </p:sp>
      <p:pic>
        <p:nvPicPr>
          <p:cNvPr id="21" name="Picture 3" descr="Ścieżka z drzewami Baobab po obu stronach">
            <a:extLst>
              <a:ext uri="{FF2B5EF4-FFF2-40B4-BE49-F238E27FC236}">
                <a16:creationId xmlns:a16="http://schemas.microsoft.com/office/drawing/2014/main" id="{DCDCF650-61C0-5D1B-5E31-A42620CC6A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31" r="25182" b="-1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1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6BB201-27E7-5CF9-7384-D90A33E99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pl-PL"/>
              <a:t>Park Narodowy Kilimandżaro - Tanzania</a:t>
            </a:r>
            <a:endParaRPr lang="pl-PL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B4DCAD-BE96-8831-C0CE-F69390F06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pl-PL" sz="1600"/>
              <a:t>Kilimandżaro to najwyższa góra Afryki. Po dotarciu na szczyt o wysokości 20 000 stóp możemy rozkoszować się widokiem na Tanzanię.</a:t>
            </a:r>
            <a:endParaRPr lang="en-US" sz="1600"/>
          </a:p>
        </p:txBody>
      </p:sp>
      <p:pic>
        <p:nvPicPr>
          <p:cNvPr id="5" name="Symbol zastępczy zawartości 4" descr="Obraz zawierający ssak, na wolnym powietrzu, dzika przyroda, safari&#10;&#10;Opis wygenerowany automatycznie">
            <a:extLst>
              <a:ext uri="{FF2B5EF4-FFF2-40B4-BE49-F238E27FC236}">
                <a16:creationId xmlns:a16="http://schemas.microsoft.com/office/drawing/2014/main" id="{9C40F0BA-2FE7-70A5-880C-43CAD9FCFF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 r="-3" b="-3"/>
          <a:stretch/>
        </p:blipFill>
        <p:spPr>
          <a:xfrm>
            <a:off x="5205939" y="2413000"/>
            <a:ext cx="6069172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89268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9D377D-6FFA-A9B3-AD8C-03D19E3AC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Park podmokły ismangaliso – Republika Południowej Afryki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EBBA1A7-F5C5-45D9-F044-89C16FC56CEE}"/>
              </a:ext>
            </a:extLst>
          </p:cNvPr>
          <p:cNvSpPr txBox="1"/>
          <p:nvPr/>
        </p:nvSpPr>
        <p:spPr>
          <a:xfrm>
            <a:off x="818713" y="2413000"/>
            <a:ext cx="3835583" cy="363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/>
              <a:t>Park podmokły został wpisany na listę UNESCO ze względu na wydobywanie wydm. Powierzchnia parku liczy ponad 332 hektary.</a:t>
            </a:r>
          </a:p>
        </p:txBody>
      </p:sp>
      <p:pic>
        <p:nvPicPr>
          <p:cNvPr id="5" name="Picture 4" descr="Gnu na trawiastej równinie">
            <a:extLst>
              <a:ext uri="{FF2B5EF4-FFF2-40B4-BE49-F238E27FC236}">
                <a16:creationId xmlns:a16="http://schemas.microsoft.com/office/drawing/2014/main" id="{806534F0-B9FA-3565-B6E4-EBF5DA923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0" r="34814"/>
          <a:stretch/>
        </p:blipFill>
        <p:spPr>
          <a:xfrm>
            <a:off x="6513239" y="2413000"/>
            <a:ext cx="3454572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9182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172572-A114-CF38-60C3-C99622E9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pl-PL"/>
              <a:t>Obszar chroniony Ngorongo - Tanzaina</a:t>
            </a:r>
            <a:endParaRPr lang="pl-PL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2CC91FC-C84E-AEC0-C372-76B8EB1C6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pl-PL" sz="1600"/>
              <a:t>Krater wulkanu znajdujący się w obszarze Ngorongo wynosi 320km kwadratowych. Kręcono tutaj film „Król Lew”</a:t>
            </a:r>
            <a:endParaRPr lang="en-US" sz="1600"/>
          </a:p>
        </p:txBody>
      </p:sp>
      <p:pic>
        <p:nvPicPr>
          <p:cNvPr id="5" name="Symbol zastępczy zawartości 4" descr="Obraz zawierający trawa, na wolnym powietrzu, ssak, woda&#10;&#10;Opis wygenerowany automatycznie">
            <a:extLst>
              <a:ext uri="{FF2B5EF4-FFF2-40B4-BE49-F238E27FC236}">
                <a16:creationId xmlns:a16="http://schemas.microsoft.com/office/drawing/2014/main" id="{B4B017E7-05AF-3154-D78F-5A59A800F2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3" r="2" b="2213"/>
          <a:stretch/>
        </p:blipFill>
        <p:spPr>
          <a:xfrm>
            <a:off x="5205958" y="2413000"/>
            <a:ext cx="6069135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03385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16E3E5-5186-46A4-AFBD-337387D31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3" y="0"/>
            <a:ext cx="1218742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7B8FAACC-353E-4F84-BA62-A5514185D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7554995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1212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9DED060-83B3-8E8F-3D07-BC1879032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749" y="457201"/>
            <a:ext cx="3575737" cy="13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200">
                <a:solidFill>
                  <a:srgbClr val="FFFFFF"/>
                </a:solidFill>
              </a:rPr>
              <a:t>Kamienne miasto - Zanzibar</a:t>
            </a:r>
          </a:p>
        </p:txBody>
      </p:sp>
      <p:pic>
        <p:nvPicPr>
          <p:cNvPr id="5" name="Picture 4" descr="Pusta ulica z kolorowymi budynkami">
            <a:extLst>
              <a:ext uri="{FF2B5EF4-FFF2-40B4-BE49-F238E27FC236}">
                <a16:creationId xmlns:a16="http://schemas.microsoft.com/office/drawing/2014/main" id="{750C41C4-E237-D48E-FD32-8F3761EB1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2" r="27622" b="-1"/>
          <a:stretch/>
        </p:blipFill>
        <p:spPr>
          <a:xfrm>
            <a:off x="505996" y="457201"/>
            <a:ext cx="6528786" cy="5584161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7996EBF2-DA46-DF78-2A56-A5BD097CE578}"/>
              </a:ext>
            </a:extLst>
          </p:cNvPr>
          <p:cNvSpPr txBox="1"/>
          <p:nvPr/>
        </p:nvSpPr>
        <p:spPr>
          <a:xfrm>
            <a:off x="8164749" y="2024743"/>
            <a:ext cx="3575737" cy="4016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600">
                <a:solidFill>
                  <a:srgbClr val="FFFFFF"/>
                </a:solidFill>
              </a:rPr>
              <a:t>Miasto handlowe znane jako „Wyspa przypraw”. Uprawia się tutaj goździki, kurkumę oraz cynamon. </a:t>
            </a:r>
          </a:p>
        </p:txBody>
      </p:sp>
    </p:spTree>
    <p:extLst>
      <p:ext uri="{BB962C8B-B14F-4D97-AF65-F5344CB8AC3E}">
        <p14:creationId xmlns:p14="http://schemas.microsoft.com/office/powerpoint/2010/main" val="3912998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yspa otoczona niebieskim oceanem">
            <a:extLst>
              <a:ext uri="{FF2B5EF4-FFF2-40B4-BE49-F238E27FC236}">
                <a16:creationId xmlns:a16="http://schemas.microsoft.com/office/drawing/2014/main" id="{01315AB6-AC23-3924-30DC-CF2250F875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0401224-908B-4221-A673-10937D641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Wyspa Rubbbena – Republika Południowej Afryki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73F10819-BED2-7B1B-0DB1-30EED9346447}"/>
              </a:ext>
            </a:extLst>
          </p:cNvPr>
          <p:cNvSpPr txBox="1"/>
          <p:nvPr/>
        </p:nvSpPr>
        <p:spPr>
          <a:xfrm>
            <a:off x="818712" y="2222287"/>
            <a:ext cx="10554574" cy="363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dirty="0" err="1"/>
              <a:t>Miejsce</a:t>
            </a:r>
            <a:r>
              <a:rPr lang="en-US" dirty="0"/>
              <a:t> to </a:t>
            </a:r>
            <a:r>
              <a:rPr lang="en-US" dirty="0" err="1"/>
              <a:t>znalazło</a:t>
            </a:r>
            <a:r>
              <a:rPr lang="en-US" dirty="0"/>
              <a:t> </a:t>
            </a:r>
            <a:r>
              <a:rPr lang="en-US" dirty="0" err="1"/>
              <a:t>się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liście</a:t>
            </a:r>
            <a:r>
              <a:rPr lang="en-US" dirty="0"/>
              <a:t> UNESCO  ze </a:t>
            </a:r>
            <a:r>
              <a:rPr lang="en-US" dirty="0" err="1"/>
              <a:t>względu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znaczenie</a:t>
            </a:r>
            <a:r>
              <a:rPr lang="en-US" dirty="0"/>
              <a:t> </a:t>
            </a:r>
            <a:r>
              <a:rPr lang="en-US" dirty="0" err="1"/>
              <a:t>kulturowe</a:t>
            </a:r>
            <a:r>
              <a:rPr lang="en-US" dirty="0"/>
              <a:t>. </a:t>
            </a:r>
          </a:p>
          <a:p>
            <a:pPr marL="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dirty="0"/>
              <a:t>Nelson Mandela – 27 </a:t>
            </a:r>
            <a:r>
              <a:rPr lang="en-US" dirty="0" err="1"/>
              <a:t>lat</a:t>
            </a:r>
            <a:r>
              <a:rPr lang="en-US" dirty="0"/>
              <a:t> </a:t>
            </a:r>
            <a:r>
              <a:rPr lang="en-US" dirty="0" err="1"/>
              <a:t>więzienia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wyspie</a:t>
            </a:r>
            <a:r>
              <a:rPr lang="en-US" dirty="0"/>
              <a:t>.</a:t>
            </a:r>
          </a:p>
          <a:p>
            <a:pPr marL="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dirty="0" err="1"/>
              <a:t>Przewodnictwo</a:t>
            </a:r>
            <a:r>
              <a:rPr lang="en-US" dirty="0"/>
              <a:t> </a:t>
            </a:r>
            <a:r>
              <a:rPr lang="en-US" dirty="0" err="1"/>
              <a:t>buntowi</a:t>
            </a:r>
            <a:r>
              <a:rPr lang="en-US" dirty="0"/>
              <a:t> – </a:t>
            </a:r>
            <a:r>
              <a:rPr lang="en-US" dirty="0" err="1"/>
              <a:t>statek</a:t>
            </a:r>
            <a:r>
              <a:rPr lang="en-US" dirty="0"/>
              <a:t> z </a:t>
            </a:r>
            <a:r>
              <a:rPr lang="en-US" dirty="0" err="1"/>
              <a:t>niewolnikami</a:t>
            </a:r>
            <a:r>
              <a:rPr lang="en-US" dirty="0"/>
              <a:t> – 1766 </a:t>
            </a:r>
            <a:r>
              <a:rPr lang="en-US" dirty="0" err="1"/>
              <a:t>rok</a:t>
            </a:r>
            <a:r>
              <a:rPr lang="en-US" dirty="0"/>
              <a:t>.</a:t>
            </a:r>
          </a:p>
          <a:p>
            <a:pPr marL="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dirty="0" err="1"/>
              <a:t>Trędowaci</a:t>
            </a:r>
            <a:r>
              <a:rPr lang="en-US" dirty="0"/>
              <a:t> </a:t>
            </a:r>
            <a:r>
              <a:rPr lang="en-US" dirty="0" err="1"/>
              <a:t>oddzieleni</a:t>
            </a:r>
            <a:r>
              <a:rPr lang="en-US" dirty="0"/>
              <a:t> od </a:t>
            </a:r>
            <a:r>
              <a:rPr lang="en-US" dirty="0" err="1"/>
              <a:t>społeczeństwa</a:t>
            </a:r>
            <a:r>
              <a:rPr lang="en-US" dirty="0"/>
              <a:t> -  1845 </a:t>
            </a:r>
            <a:r>
              <a:rPr lang="en-US" dirty="0" err="1"/>
              <a:t>rok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185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tedra Santa Maria del Fiore">
            <a:extLst>
              <a:ext uri="{FF2B5EF4-FFF2-40B4-BE49-F238E27FC236}">
                <a16:creationId xmlns:a16="http://schemas.microsoft.com/office/drawing/2014/main" id="{5A56B7EE-4361-BF70-EF30-871CB28A3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816BA03-F658-6016-BB17-40E7944E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Kolebka ludzkości – Republika Południowej Afryki.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6787E700-2994-F665-B590-8CBC8A1C1207}"/>
              </a:ext>
            </a:extLst>
          </p:cNvPr>
          <p:cNvSpPr txBox="1"/>
          <p:nvPr/>
        </p:nvSpPr>
        <p:spPr>
          <a:xfrm>
            <a:off x="818712" y="2222287"/>
            <a:ext cx="10554574" cy="363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dirty="0" err="1"/>
              <a:t>Kolebka</a:t>
            </a:r>
            <a:r>
              <a:rPr lang="en-US" dirty="0"/>
              <a:t> </a:t>
            </a:r>
            <a:r>
              <a:rPr lang="en-US" dirty="0" err="1"/>
              <a:t>ludzkości</a:t>
            </a:r>
            <a:r>
              <a:rPr lang="en-US" dirty="0"/>
              <a:t> – </a:t>
            </a:r>
            <a:r>
              <a:rPr lang="en-US" dirty="0" err="1"/>
              <a:t>znan</a:t>
            </a:r>
            <a:r>
              <a:rPr lang="pl-PL" dirty="0"/>
              <a:t>a</a:t>
            </a:r>
            <a:r>
              <a:rPr lang="en-US" dirty="0"/>
              <a:t> </a:t>
            </a:r>
            <a:r>
              <a:rPr lang="en-US" dirty="0" err="1"/>
              <a:t>również</a:t>
            </a:r>
            <a:r>
              <a:rPr lang="en-US" dirty="0"/>
              <a:t>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wapienne</a:t>
            </a:r>
            <a:r>
              <a:rPr lang="en-US" dirty="0"/>
              <a:t> </a:t>
            </a:r>
            <a:r>
              <a:rPr lang="en-US" dirty="0" err="1"/>
              <a:t>jaskinie</a:t>
            </a:r>
            <a:r>
              <a:rPr lang="en-US" dirty="0"/>
              <a:t> </a:t>
            </a:r>
            <a:r>
              <a:rPr lang="en-US" dirty="0" err="1"/>
              <a:t>łączy</a:t>
            </a:r>
            <a:r>
              <a:rPr lang="en-US" dirty="0"/>
              <a:t> ze </a:t>
            </a:r>
            <a:r>
              <a:rPr lang="en-US" dirty="0" err="1"/>
              <a:t>sobą</a:t>
            </a:r>
            <a:r>
              <a:rPr lang="en-US" dirty="0"/>
              <a:t> </a:t>
            </a:r>
            <a:r>
              <a:rPr lang="en-US" dirty="0" err="1"/>
              <a:t>historię</a:t>
            </a:r>
            <a:r>
              <a:rPr lang="en-US" dirty="0"/>
              <a:t> </a:t>
            </a:r>
            <a:r>
              <a:rPr lang="en-US" dirty="0" err="1"/>
              <a:t>ewolucji</a:t>
            </a:r>
            <a:r>
              <a:rPr lang="en-US" dirty="0"/>
              <a:t> </a:t>
            </a:r>
            <a:r>
              <a:rPr lang="en-US" dirty="0" err="1"/>
              <a:t>człowieka</a:t>
            </a:r>
            <a:r>
              <a:rPr lang="en-US" dirty="0"/>
              <a:t>. </a:t>
            </a:r>
            <a:r>
              <a:rPr lang="en-US" dirty="0" err="1"/>
              <a:t>Znaleziono</a:t>
            </a:r>
            <a:r>
              <a:rPr lang="en-US" dirty="0"/>
              <a:t> tam </a:t>
            </a:r>
            <a:r>
              <a:rPr lang="en-US" dirty="0" err="1"/>
              <a:t>wiele</a:t>
            </a:r>
            <a:r>
              <a:rPr lang="en-US" dirty="0"/>
              <a:t> </a:t>
            </a:r>
            <a:r>
              <a:rPr lang="en-US" dirty="0" err="1"/>
              <a:t>starożytnych</a:t>
            </a:r>
            <a:r>
              <a:rPr lang="en-US" dirty="0"/>
              <a:t> </a:t>
            </a:r>
            <a:r>
              <a:rPr lang="en-US" dirty="0" err="1"/>
              <a:t>szkieletów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czaszek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461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CD38EE-A917-D8F5-037D-0BBB6CDC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pl-PL"/>
              <a:t>Park Narodowy Mana Pools - Zimbabwe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F018B6B-9CC1-22A8-2E88-ABE508808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pl-PL" sz="1600"/>
              <a:t>Dzika przyroda i piękno to powód dla którego Mana Pools został wpisany na listę UNESCO. Park ma jedną z największych populacji dzikich psów oraz jest ostoją dla czarnych słoni.</a:t>
            </a:r>
            <a:endParaRPr lang="en-US" sz="1600"/>
          </a:p>
        </p:txBody>
      </p:sp>
      <p:pic>
        <p:nvPicPr>
          <p:cNvPr id="5" name="Symbol zastępczy zawartości 4" descr="Obraz zawierający ssak, słoń, na wolnym powietrzu, drzewo&#10;&#10;Opis wygenerowany automatycznie">
            <a:extLst>
              <a:ext uri="{FF2B5EF4-FFF2-40B4-BE49-F238E27FC236}">
                <a16:creationId xmlns:a16="http://schemas.microsoft.com/office/drawing/2014/main" id="{3DF36B76-4A5F-258B-26E0-8053C4186A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9" r="7361"/>
          <a:stretch/>
        </p:blipFill>
        <p:spPr>
          <a:xfrm>
            <a:off x="6513257" y="2413000"/>
            <a:ext cx="3454536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759348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125CDEB-3C08-E2C0-F6FF-84DCD8715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pl-PL"/>
              <a:t>Czym jest UNESCO?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0844F64-D322-2BFC-B258-5A00C5B01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600" dirty="0"/>
              <a:t>Organizacja, której celem jest wsparcie współpracy międzynarodowej w dziedzinach: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/>
              <a:t>Kultura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/>
              <a:t>Sztuka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dirty="0"/>
              <a:t>Nauka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023E419-D875-B191-0B70-F4A02F8FAB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45" r="21468"/>
          <a:stretch/>
        </p:blipFill>
        <p:spPr>
          <a:xfrm>
            <a:off x="6513270" y="2413000"/>
            <a:ext cx="3454510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7686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7D26C8-96ED-46E3-BD94-C1608C54C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13EEA0A9-F720-41ED-8EBA-2A10A664F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3446A37-4CBB-7BB7-AE27-BCB0C0B1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1" y="447188"/>
            <a:ext cx="3413084" cy="1559412"/>
          </a:xfrm>
        </p:spPr>
        <p:txBody>
          <a:bodyPr>
            <a:normAutofit/>
          </a:bodyPr>
          <a:lstStyle/>
          <a:p>
            <a:r>
              <a:rPr lang="pl-PL" sz="3000"/>
              <a:t>Światowe dziedzictwo UNESCO – co to?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D5A7AD-CE8D-1B3E-91ED-7C64C30F1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404372" cy="3632200"/>
          </a:xfrm>
        </p:spPr>
        <p:txBody>
          <a:bodyPr>
            <a:normAutofit/>
          </a:bodyPr>
          <a:lstStyle/>
          <a:p>
            <a:r>
              <a:rPr lang="pl-PL" sz="1600"/>
              <a:t>Lista światowego dziedzictwa UNESCO to miejsce gdzie trafiają unikatowe zabytki kulturowe oraz przyrodnicze. Wpisanie obiektu na listę jest równoznaczne z objęciem go szczególną ochroną.</a:t>
            </a:r>
          </a:p>
        </p:txBody>
      </p:sp>
      <p:sp>
        <p:nvSpPr>
          <p:cNvPr id="14" name="Rounded Rectangle 17">
            <a:extLst>
              <a:ext uri="{FF2B5EF4-FFF2-40B4-BE49-F238E27FC236}">
                <a16:creationId xmlns:a16="http://schemas.microsoft.com/office/drawing/2014/main" id="{03B27569-6089-4DC0-93E0-F3F6E1E93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Żółte domy i kamienie">
            <a:extLst>
              <a:ext uri="{FF2B5EF4-FFF2-40B4-BE49-F238E27FC236}">
                <a16:creationId xmlns:a16="http://schemas.microsoft.com/office/drawing/2014/main" id="{F9ED9102-A03F-DF80-4D3F-DC537141E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24" r="3" b="3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4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Zebra na równinie">
            <a:extLst>
              <a:ext uri="{FF2B5EF4-FFF2-40B4-BE49-F238E27FC236}">
                <a16:creationId xmlns:a16="http://schemas.microsoft.com/office/drawing/2014/main" id="{D1DA6897-B0C9-222E-91B2-532C4009E5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14896" b="8495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72319FFA-0E4F-4E0B-BEBA-A9DD4B41A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7555BF6-16FA-4237-999A-C7B3BC45D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1559412"/>
          </a:xfrm>
        </p:spPr>
        <p:txBody>
          <a:bodyPr>
            <a:normAutofit/>
          </a:bodyPr>
          <a:lstStyle/>
          <a:p>
            <a:r>
              <a:rPr lang="pl-PL" sz="3700"/>
              <a:t>Obiekty wpisane do UNESCO - Afryka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EF3B30-5FD2-BBD3-374C-7B692F7F0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4921687" cy="3632200"/>
          </a:xfrm>
        </p:spPr>
        <p:txBody>
          <a:bodyPr>
            <a:normAutofit/>
          </a:bodyPr>
          <a:lstStyle/>
          <a:p>
            <a:r>
              <a:rPr lang="pl-PL"/>
              <a:t>Na terenie całego kontynentu afrykańskiego znajduje się 10 obiektów wpisanych na listę światowego dziedzictwa UNESCO.</a:t>
            </a:r>
          </a:p>
        </p:txBody>
      </p:sp>
    </p:spTree>
    <p:extLst>
      <p:ext uri="{BB962C8B-B14F-4D97-AF65-F5344CB8AC3E}">
        <p14:creationId xmlns:p14="http://schemas.microsoft.com/office/powerpoint/2010/main" val="116610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E446B7E6-8568-417F-959E-DB3D1E70F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pic>
        <p:nvPicPr>
          <p:cNvPr id="5" name="Picture 4" descr="Baobab drzewa">
            <a:extLst>
              <a:ext uri="{FF2B5EF4-FFF2-40B4-BE49-F238E27FC236}">
                <a16:creationId xmlns:a16="http://schemas.microsoft.com/office/drawing/2014/main" id="{B4BD76E7-59AF-9B7B-3F21-8D3779213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1" t="23391" r="2380"/>
          <a:stretch/>
        </p:blipFill>
        <p:spPr>
          <a:xfrm>
            <a:off x="20" y="1"/>
            <a:ext cx="12191979" cy="6857998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9D1A3D83-39F0-4366-BB12-3C5732003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06897" y="29356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63032C8-8E16-0951-9575-2CCF2B67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467" y="3251199"/>
            <a:ext cx="5706533" cy="194792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Dziedzictwo Afryki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A6C320A-8F3A-DA03-8AAA-FCDE9C40C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3467" y="5196177"/>
            <a:ext cx="5706534" cy="4172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100"/>
              <a:t>Światowe dziedzictwo UNESCO w Afryce – przedstawienie i opis obiektów.</a:t>
            </a:r>
          </a:p>
        </p:txBody>
      </p:sp>
    </p:spTree>
    <p:extLst>
      <p:ext uri="{BB962C8B-B14F-4D97-AF65-F5344CB8AC3E}">
        <p14:creationId xmlns:p14="http://schemas.microsoft.com/office/powerpoint/2010/main" val="295686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Wielka Rafa Koralowa w Australii">
            <a:extLst>
              <a:ext uri="{FF2B5EF4-FFF2-40B4-BE49-F238E27FC236}">
                <a16:creationId xmlns:a16="http://schemas.microsoft.com/office/drawing/2014/main" id="{B20FE1CF-F0EE-B5DE-DBF3-B0E622D77C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93" r="9091" b="18410"/>
          <a:stretch/>
        </p:blipFill>
        <p:spPr>
          <a:xfrm>
            <a:off x="20" y="9535"/>
            <a:ext cx="12191980" cy="6857989"/>
          </a:xfrm>
          <a:prstGeom prst="rect">
            <a:avLst/>
          </a:prstGeom>
        </p:spPr>
      </p:pic>
      <p:sp>
        <p:nvSpPr>
          <p:cNvPr id="33" name="Freeform 9">
            <a:extLst>
              <a:ext uri="{FF2B5EF4-FFF2-40B4-BE49-F238E27FC236}">
                <a16:creationId xmlns:a16="http://schemas.microsoft.com/office/drawing/2014/main" id="{72319FFA-0E4F-4E0B-BEBA-A9DD4B41A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D995590-C9EA-4171-E873-D9A40BD6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1559412"/>
          </a:xfrm>
        </p:spPr>
        <p:txBody>
          <a:bodyPr>
            <a:normAutofit/>
          </a:bodyPr>
          <a:lstStyle/>
          <a:p>
            <a:r>
              <a:rPr lang="pl-PL"/>
              <a:t>Obiekty wpisane na listę UNESCO</a:t>
            </a:r>
          </a:p>
        </p:txBody>
      </p:sp>
      <p:sp>
        <p:nvSpPr>
          <p:cNvPr id="21" name="Symbol zastępczy zawartości 2">
            <a:extLst>
              <a:ext uri="{FF2B5EF4-FFF2-40B4-BE49-F238E27FC236}">
                <a16:creationId xmlns:a16="http://schemas.microsoft.com/office/drawing/2014/main" id="{03F0D93E-2817-B443-315E-C726C23D8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4921687" cy="36322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700"/>
              <a:t>Wodospady Wiktorii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700"/>
              <a:t>Park Narodowy Serengeti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700"/>
              <a:t>Wielkie Jeziora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700"/>
              <a:t>Park Narodowy Kilimandźaro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700"/>
              <a:t>Park podmokły ismangaliso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700"/>
              <a:t>Obszar chroniony Ngorongo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700"/>
              <a:t>Kamienne miasto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700"/>
              <a:t>Wyspa Robbena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700"/>
              <a:t>Kolebka ludzkości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pl-PL" sz="1700"/>
              <a:t>Park Narodowy Mana Pools.</a:t>
            </a:r>
          </a:p>
        </p:txBody>
      </p:sp>
    </p:spTree>
    <p:extLst>
      <p:ext uri="{BB962C8B-B14F-4D97-AF65-F5344CB8AC3E}">
        <p14:creationId xmlns:p14="http://schemas.microsoft.com/office/powerpoint/2010/main" val="258009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7BACBBE-793E-DFBD-08C1-3DABB668C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pl-PL"/>
              <a:t>Wodospady Wiktorii – Zambia\Zimbabwe</a:t>
            </a:r>
          </a:p>
        </p:txBody>
      </p:sp>
      <p:sp>
        <p:nvSpPr>
          <p:cNvPr id="22" name="Content Placeholder 8">
            <a:extLst>
              <a:ext uri="{FF2B5EF4-FFF2-40B4-BE49-F238E27FC236}">
                <a16:creationId xmlns:a16="http://schemas.microsoft.com/office/drawing/2014/main" id="{0A3AA3C3-31BA-0803-FA96-51A99D43F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pl-PL" sz="1600"/>
              <a:t>Lokalni mieszkańcy nazywają wodospady „Dym, który grzmi”. Liczą one 100m wysokości i 1,5km szerokości. Wodospad łączy ze sobą Zimbabwe oraz Zambię. Zawdzięcza swoją nazwę królowej Wiktorii.</a:t>
            </a:r>
            <a:endParaRPr lang="en-US" sz="1600"/>
          </a:p>
        </p:txBody>
      </p:sp>
      <p:pic>
        <p:nvPicPr>
          <p:cNvPr id="5" name="Symbol zastępczy zawartości 4" descr="Obraz zawierający wodospad, na wolnym powietrzu, natura, woda&#10;&#10;Opis wygenerowany automatycznie">
            <a:extLst>
              <a:ext uri="{FF2B5EF4-FFF2-40B4-BE49-F238E27FC236}">
                <a16:creationId xmlns:a16="http://schemas.microsoft.com/office/drawing/2014/main" id="{8CC2A762-3066-2F73-76B5-11ABC38C6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6" r="-1" b="-1"/>
          <a:stretch/>
        </p:blipFill>
        <p:spPr>
          <a:xfrm>
            <a:off x="6068029" y="2413000"/>
            <a:ext cx="4344993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503046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810BBA-5235-0E5B-47A4-4C6E05C25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pl-PL"/>
              <a:t>Park Narodowy Serengeti - Tanzania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0A5012D-F9D8-CA5D-1B80-14CF1B330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2413000"/>
            <a:ext cx="3835583" cy="3632200"/>
          </a:xfrm>
        </p:spPr>
        <p:txBody>
          <a:bodyPr>
            <a:normAutofit/>
          </a:bodyPr>
          <a:lstStyle/>
          <a:p>
            <a:r>
              <a:rPr lang="pl-PL" sz="1600"/>
              <a:t>Park Narodowy Serengeti został wpisany na listę światowego dziedzictwa UNESCO nie tylko z powodu widoków zapierających dech w piersiach. Dodatkowym powodem są odbywające się migracje gnu, zebr i gazel.</a:t>
            </a:r>
            <a:endParaRPr lang="en-US" sz="1600"/>
          </a:p>
        </p:txBody>
      </p:sp>
      <p:pic>
        <p:nvPicPr>
          <p:cNvPr id="7" name="Symbol zastępczy zawartości 6" descr="Obraz zawierający wschód słońca, drzewo, na wolnym powietrzu, niebo&#10;&#10;Opis wygenerowany automatycznie">
            <a:extLst>
              <a:ext uri="{FF2B5EF4-FFF2-40B4-BE49-F238E27FC236}">
                <a16:creationId xmlns:a16="http://schemas.microsoft.com/office/drawing/2014/main" id="{AD43BB53-82A4-00C3-2AAD-A069B0D2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" r="2" b="7393"/>
          <a:stretch/>
        </p:blipFill>
        <p:spPr>
          <a:xfrm>
            <a:off x="5205939" y="2413000"/>
            <a:ext cx="6069172" cy="3716338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11942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" descr="Kanapka w parkach">
            <a:extLst>
              <a:ext uri="{FF2B5EF4-FFF2-40B4-BE49-F238E27FC236}">
                <a16:creationId xmlns:a16="http://schemas.microsoft.com/office/drawing/2014/main" id="{B3FB0495-D7F1-39C3-2B9A-E2D412C93D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7" r="9091" b="16846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2" name="Freeform 9">
            <a:extLst>
              <a:ext uri="{FF2B5EF4-FFF2-40B4-BE49-F238E27FC236}">
                <a16:creationId xmlns:a16="http://schemas.microsoft.com/office/drawing/2014/main" id="{72319FFA-0E4F-4E0B-BEBA-A9DD4B41A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C7E325F-7F75-92A8-CA0E-7B38AF9E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4930400" cy="1559412"/>
          </a:xfrm>
        </p:spPr>
        <p:txBody>
          <a:bodyPr>
            <a:normAutofit/>
          </a:bodyPr>
          <a:lstStyle/>
          <a:p>
            <a:r>
              <a:rPr lang="pl-PL"/>
              <a:t>Wielkie Jeziora - Kenia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830712-0158-EA1D-89EC-B32F44E96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4921687" cy="3632200"/>
          </a:xfrm>
        </p:spPr>
        <p:txBody>
          <a:bodyPr>
            <a:normAutofit/>
          </a:bodyPr>
          <a:lstStyle/>
          <a:p>
            <a:r>
              <a:rPr lang="pl-PL" dirty="0"/>
              <a:t>Wielkie Jeziora powstały w wyniku aktywności tektonicznej. Wody te stały się schronieniem dla milionów flamingów, ptaków, ryb oraz okolicznych ssaków.</a:t>
            </a:r>
          </a:p>
        </p:txBody>
      </p:sp>
    </p:spTree>
    <p:extLst>
      <p:ext uri="{BB962C8B-B14F-4D97-AF65-F5344CB8AC3E}">
        <p14:creationId xmlns:p14="http://schemas.microsoft.com/office/powerpoint/2010/main" val="750861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ytat">
  <a:themeElements>
    <a:clrScheme name="Cytat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ytat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yta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TM03457503[[fn=Cytat]]</Template>
  <TotalTime>267</TotalTime>
  <Words>440</Words>
  <Application>Microsoft Office PowerPoint</Application>
  <PresentationFormat>Panoramiczny</PresentationFormat>
  <Paragraphs>47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2</vt:lpstr>
      <vt:lpstr>Cytat</vt:lpstr>
      <vt:lpstr>Światowe dziedzictwo Afryki - UNESCO</vt:lpstr>
      <vt:lpstr>Czym jest UNESCO?</vt:lpstr>
      <vt:lpstr>Światowe dziedzictwo UNESCO – co to?</vt:lpstr>
      <vt:lpstr>Obiekty wpisane do UNESCO - Afryka</vt:lpstr>
      <vt:lpstr>Dziedzictwo Afryki</vt:lpstr>
      <vt:lpstr>Obiekty wpisane na listę UNESCO</vt:lpstr>
      <vt:lpstr>Wodospady Wiktorii – Zambia\Zimbabwe</vt:lpstr>
      <vt:lpstr>Park Narodowy Serengeti - Tanzania</vt:lpstr>
      <vt:lpstr>Wielkie Jeziora - Kenia</vt:lpstr>
      <vt:lpstr>Park Narodowy Kilimandżaro - Tanzania</vt:lpstr>
      <vt:lpstr>Park podmokły ismangaliso – Republika Południowej Afryki</vt:lpstr>
      <vt:lpstr>Obszar chroniony Ngorongo - Tanzaina</vt:lpstr>
      <vt:lpstr>Kamienne miasto - Zanzibar</vt:lpstr>
      <vt:lpstr>Wyspa Rubbbena – Republika Południowej Afryki</vt:lpstr>
      <vt:lpstr>Kolebka ludzkości – Republika Południowej Afryki.</vt:lpstr>
      <vt:lpstr>Park Narodowy Mana Pools - Zimbabwe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Światowe dziedzictwo Afryki - UNESCO</dc:title>
  <dc:creator>Mikolaj Lamparski</dc:creator>
  <cp:lastModifiedBy>Mikolaj Lamparski</cp:lastModifiedBy>
  <cp:revision>4</cp:revision>
  <dcterms:created xsi:type="dcterms:W3CDTF">2023-09-07T08:29:15Z</dcterms:created>
  <dcterms:modified xsi:type="dcterms:W3CDTF">2023-09-17T17:39:11Z</dcterms:modified>
</cp:coreProperties>
</file>